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7"/>
  </p:notesMasterIdLst>
  <p:sldIdLst>
    <p:sldId id="256" r:id="rId2"/>
    <p:sldId id="293" r:id="rId3"/>
    <p:sldId id="292" r:id="rId4"/>
    <p:sldId id="261" r:id="rId5"/>
    <p:sldId id="297" r:id="rId6"/>
    <p:sldId id="289" r:id="rId7"/>
    <p:sldId id="285" r:id="rId8"/>
    <p:sldId id="302" r:id="rId9"/>
    <p:sldId id="303" r:id="rId10"/>
    <p:sldId id="291" r:id="rId11"/>
    <p:sldId id="301" r:id="rId12"/>
    <p:sldId id="275" r:id="rId13"/>
    <p:sldId id="300" r:id="rId14"/>
    <p:sldId id="299" r:id="rId15"/>
    <p:sldId id="29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Dosis ExtraLight" charset="0"/>
      <p:regular r:id="rId22"/>
      <p:bold r:id="rId23"/>
    </p:embeddedFont>
    <p:embeddedFont>
      <p:font typeface="Gabriola" panose="04040605051002020D02" pitchFamily="82" charset="0"/>
      <p:regular r:id="rId24"/>
    </p:embeddedFont>
    <p:embeddedFont>
      <p:font typeface="Harrington" panose="04040505050A02020702" pitchFamily="82" charset="0"/>
      <p:regular r:id="rId25"/>
    </p:embeddedFont>
    <p:embeddedFont>
      <p:font typeface="Segoe UI Emoji" panose="020B0502040204020203" pitchFamily="34" charset="0"/>
      <p:regular r:id="rId26"/>
    </p:embeddedFont>
    <p:embeddedFont>
      <p:font typeface="Titillium Web Light"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87A1"/>
    <a:srgbClr val="24B2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D916D8-33D6-4506-8A16-07016E1CE1B9}">
  <a:tblStyle styleId="{9FD916D8-33D6-4506-8A16-07016E1CE1B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37" autoAdjust="0"/>
    <p:restoredTop sz="94660"/>
  </p:normalViewPr>
  <p:slideViewPr>
    <p:cSldViewPr snapToGrid="0">
      <p:cViewPr varScale="1">
        <p:scale>
          <a:sx n="114" d="100"/>
          <a:sy n="114" d="100"/>
        </p:scale>
        <p:origin x="86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2"/>
        <p:cNvGrpSpPr/>
        <p:nvPr/>
      </p:nvGrpSpPr>
      <p:grpSpPr>
        <a:xfrm>
          <a:off x="0" y="0"/>
          <a:ext cx="0" cy="0"/>
          <a:chOff x="0" y="0"/>
          <a:chExt cx="0" cy="0"/>
        </a:xfrm>
      </p:grpSpPr>
      <p:sp>
        <p:nvSpPr>
          <p:cNvPr id="4003" name="Google Shape;400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4" name="Google Shape;400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4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491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643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570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947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738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05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1845" name="Google Shape;1845;p6"/>
          <p:cNvGrpSpPr/>
          <p:nvPr/>
        </p:nvGrpSpPr>
        <p:grpSpPr>
          <a:xfrm rot="10800000">
            <a:off x="8851487" y="28707"/>
            <a:ext cx="264012" cy="5086302"/>
            <a:chOff x="5307800" y="238125"/>
            <a:chExt cx="271925" cy="5238750"/>
          </a:xfrm>
        </p:grpSpPr>
        <p:sp>
          <p:nvSpPr>
            <p:cNvPr id="1846" name="Google Shape;1846;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6"/>
          <p:cNvGrpSpPr/>
          <p:nvPr/>
        </p:nvGrpSpPr>
        <p:grpSpPr>
          <a:xfrm rot="10800000">
            <a:off x="7828571" y="28707"/>
            <a:ext cx="1140783" cy="5086302"/>
            <a:chOff x="5458325" y="238125"/>
            <a:chExt cx="1174975" cy="5238750"/>
          </a:xfrm>
        </p:grpSpPr>
        <p:sp>
          <p:nvSpPr>
            <p:cNvPr id="1904" name="Google Shape;1904;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6"/>
          <p:cNvGrpSpPr/>
          <p:nvPr/>
        </p:nvGrpSpPr>
        <p:grpSpPr>
          <a:xfrm rot="10800000">
            <a:off x="7682451" y="28707"/>
            <a:ext cx="994639" cy="4940182"/>
            <a:chOff x="5759350" y="388625"/>
            <a:chExt cx="1024450" cy="5088250"/>
          </a:xfrm>
        </p:grpSpPr>
        <p:sp>
          <p:nvSpPr>
            <p:cNvPr id="1967" name="Google Shape;1967;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6"/>
          <p:cNvGrpSpPr/>
          <p:nvPr/>
        </p:nvGrpSpPr>
        <p:grpSpPr>
          <a:xfrm rot="10800000">
            <a:off x="7682451" y="28707"/>
            <a:ext cx="1140783" cy="5086302"/>
            <a:chOff x="5608825" y="238125"/>
            <a:chExt cx="1174975" cy="5238750"/>
          </a:xfrm>
        </p:grpSpPr>
        <p:sp>
          <p:nvSpPr>
            <p:cNvPr id="2069" name="Google Shape;2069;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9" name="Google Shape;2119;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grpSp>
        <p:nvGrpSpPr>
          <p:cNvPr id="2955" name="Google Shape;2955;p10"/>
          <p:cNvGrpSpPr/>
          <p:nvPr/>
        </p:nvGrpSpPr>
        <p:grpSpPr>
          <a:xfrm rot="10800000">
            <a:off x="8851487" y="28707"/>
            <a:ext cx="264012" cy="5086302"/>
            <a:chOff x="5307800" y="238125"/>
            <a:chExt cx="271925" cy="5238750"/>
          </a:xfrm>
        </p:grpSpPr>
        <p:sp>
          <p:nvSpPr>
            <p:cNvPr id="2956" name="Google Shape;2956;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10"/>
          <p:cNvGrpSpPr/>
          <p:nvPr/>
        </p:nvGrpSpPr>
        <p:grpSpPr>
          <a:xfrm rot="10800000">
            <a:off x="7828571" y="28707"/>
            <a:ext cx="1140783" cy="5086302"/>
            <a:chOff x="5458325" y="238125"/>
            <a:chExt cx="1174975" cy="5238750"/>
          </a:xfrm>
        </p:grpSpPr>
        <p:sp>
          <p:nvSpPr>
            <p:cNvPr id="3014" name="Google Shape;3014;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10"/>
          <p:cNvGrpSpPr/>
          <p:nvPr/>
        </p:nvGrpSpPr>
        <p:grpSpPr>
          <a:xfrm rot="10800000">
            <a:off x="7682451" y="28707"/>
            <a:ext cx="994639" cy="4940182"/>
            <a:chOff x="5759350" y="388625"/>
            <a:chExt cx="1024450" cy="5088250"/>
          </a:xfrm>
        </p:grpSpPr>
        <p:sp>
          <p:nvSpPr>
            <p:cNvPr id="3077" name="Google Shape;3077;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10"/>
          <p:cNvGrpSpPr/>
          <p:nvPr/>
        </p:nvGrpSpPr>
        <p:grpSpPr>
          <a:xfrm rot="10800000">
            <a:off x="7682451" y="28707"/>
            <a:ext cx="1140783" cy="5086302"/>
            <a:chOff x="5608825" y="238125"/>
            <a:chExt cx="1174975" cy="5238750"/>
          </a:xfrm>
        </p:grpSpPr>
        <p:sp>
          <p:nvSpPr>
            <p:cNvPr id="3179" name="Google Shape;3179;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9" name="Google Shape;3229;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1pPr>
            <a:lvl2pPr lvl="1">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2pPr>
            <a:lvl3pPr lvl="2">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3pPr>
            <a:lvl4pPr lvl="3">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4pPr>
            <a:lvl5pPr lvl="4">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5pPr>
            <a:lvl6pPr lvl="5">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6pPr>
            <a:lvl7pPr lvl="6">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7pPr>
            <a:lvl8pPr lvl="7">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8pPr>
            <a:lvl9pPr lvl="8">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rgbClr val="0B87A1"/>
                </a:solidFill>
                <a:latin typeface="Dosis ExtraLight"/>
                <a:ea typeface="Dosis ExtraLight"/>
                <a:cs typeface="Dosis ExtraLight"/>
                <a:sym typeface="Dosis ExtraLight"/>
              </a:defRPr>
            </a:lvl1pPr>
            <a:lvl2pPr lvl="1">
              <a:buNone/>
              <a:defRPr sz="1200">
                <a:solidFill>
                  <a:srgbClr val="0B87A1"/>
                </a:solidFill>
                <a:latin typeface="Dosis ExtraLight"/>
                <a:ea typeface="Dosis ExtraLight"/>
                <a:cs typeface="Dosis ExtraLight"/>
                <a:sym typeface="Dosis ExtraLight"/>
              </a:defRPr>
            </a:lvl2pPr>
            <a:lvl3pPr lvl="2">
              <a:buNone/>
              <a:defRPr sz="1200">
                <a:solidFill>
                  <a:srgbClr val="0B87A1"/>
                </a:solidFill>
                <a:latin typeface="Dosis ExtraLight"/>
                <a:ea typeface="Dosis ExtraLight"/>
                <a:cs typeface="Dosis ExtraLight"/>
                <a:sym typeface="Dosis ExtraLight"/>
              </a:defRPr>
            </a:lvl3pPr>
            <a:lvl4pPr lvl="3">
              <a:buNone/>
              <a:defRPr sz="1200">
                <a:solidFill>
                  <a:srgbClr val="0B87A1"/>
                </a:solidFill>
                <a:latin typeface="Dosis ExtraLight"/>
                <a:ea typeface="Dosis ExtraLight"/>
                <a:cs typeface="Dosis ExtraLight"/>
                <a:sym typeface="Dosis ExtraLight"/>
              </a:defRPr>
            </a:lvl4pPr>
            <a:lvl5pPr lvl="4">
              <a:buNone/>
              <a:defRPr sz="1200">
                <a:solidFill>
                  <a:srgbClr val="0B87A1"/>
                </a:solidFill>
                <a:latin typeface="Dosis ExtraLight"/>
                <a:ea typeface="Dosis ExtraLight"/>
                <a:cs typeface="Dosis ExtraLight"/>
                <a:sym typeface="Dosis ExtraLight"/>
              </a:defRPr>
            </a:lvl5pPr>
            <a:lvl6pPr lvl="5">
              <a:buNone/>
              <a:defRPr sz="1200">
                <a:solidFill>
                  <a:srgbClr val="0B87A1"/>
                </a:solidFill>
                <a:latin typeface="Dosis ExtraLight"/>
                <a:ea typeface="Dosis ExtraLight"/>
                <a:cs typeface="Dosis ExtraLight"/>
                <a:sym typeface="Dosis ExtraLight"/>
              </a:defRPr>
            </a:lvl6pPr>
            <a:lvl7pPr lvl="6">
              <a:buNone/>
              <a:defRPr sz="1200">
                <a:solidFill>
                  <a:srgbClr val="0B87A1"/>
                </a:solidFill>
                <a:latin typeface="Dosis ExtraLight"/>
                <a:ea typeface="Dosis ExtraLight"/>
                <a:cs typeface="Dosis ExtraLight"/>
                <a:sym typeface="Dosis ExtraLight"/>
              </a:defRPr>
            </a:lvl7pPr>
            <a:lvl8pPr lvl="7">
              <a:buNone/>
              <a:defRPr sz="1200">
                <a:solidFill>
                  <a:srgbClr val="0B87A1"/>
                </a:solidFill>
                <a:latin typeface="Dosis ExtraLight"/>
                <a:ea typeface="Dosis ExtraLight"/>
                <a:cs typeface="Dosis ExtraLight"/>
                <a:sym typeface="Dosis ExtraLight"/>
              </a:defRPr>
            </a:lvl8pPr>
            <a:lvl9pPr lvl="8">
              <a:buNone/>
              <a:defRPr sz="1200">
                <a:solidFill>
                  <a:srgbClr val="0B87A1"/>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lasmonedasdejudas.wordpress.com/2017/01/31/sistema-de-riego-hecho-con-arduino-y-varios-sensores-de-luz-temperatura-y-humedad-que-usa-una-minibomba-de-agua/"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4" name="Título 3">
            <a:extLst>
              <a:ext uri="{FF2B5EF4-FFF2-40B4-BE49-F238E27FC236}">
                <a16:creationId xmlns:a16="http://schemas.microsoft.com/office/drawing/2014/main" id="{8A5ACDEE-4EF9-4CB8-AC41-1EF21E251415}"/>
              </a:ext>
            </a:extLst>
          </p:cNvPr>
          <p:cNvSpPr>
            <a:spLocks noGrp="1"/>
          </p:cNvSpPr>
          <p:nvPr>
            <p:ph type="title"/>
          </p:nvPr>
        </p:nvSpPr>
        <p:spPr>
          <a:xfrm>
            <a:off x="1449626" y="0"/>
            <a:ext cx="6316050" cy="656763"/>
          </a:xfrm>
        </p:spPr>
        <p:txBody>
          <a:bodyPr/>
          <a:lstStyle/>
          <a:p>
            <a:pPr algn="ctr"/>
            <a:r>
              <a:rPr lang="es-MX" sz="2800" b="1" dirty="0">
                <a:solidFill>
                  <a:srgbClr val="24B2A4"/>
                </a:solidFill>
                <a:latin typeface="Gabriola" panose="04040605051002020D02" pitchFamily="82" charset="0"/>
                <a:ea typeface="Tahoma" panose="020B0604030504040204" pitchFamily="34" charset="0"/>
                <a:cs typeface="Times New Roman" panose="02020603050405020304" pitchFamily="18" charset="0"/>
              </a:rPr>
              <a:t>ESCUELA SUPERIOR POLITECNICA DEL LITORAL</a:t>
            </a:r>
          </a:p>
        </p:txBody>
      </p:sp>
      <p:sp>
        <p:nvSpPr>
          <p:cNvPr id="2" name="Subtítulo 1">
            <a:extLst>
              <a:ext uri="{FF2B5EF4-FFF2-40B4-BE49-F238E27FC236}">
                <a16:creationId xmlns:a16="http://schemas.microsoft.com/office/drawing/2014/main" id="{3F9A591E-61F8-4272-AADF-270AF14FB0C5}"/>
              </a:ext>
            </a:extLst>
          </p:cNvPr>
          <p:cNvSpPr>
            <a:spLocks noGrp="1"/>
          </p:cNvSpPr>
          <p:nvPr>
            <p:ph type="body" idx="1"/>
          </p:nvPr>
        </p:nvSpPr>
        <p:spPr>
          <a:xfrm>
            <a:off x="2533882" y="336511"/>
            <a:ext cx="3945108" cy="620694"/>
          </a:xfrm>
        </p:spPr>
        <p:txBody>
          <a:bodyPr/>
          <a:lstStyle/>
          <a:p>
            <a:pPr marL="76200" indent="0">
              <a:buNone/>
            </a:pPr>
            <a:r>
              <a:rPr lang="es-MX" b="1" dirty="0">
                <a:solidFill>
                  <a:srgbClr val="24B2A4"/>
                </a:solidFill>
                <a:latin typeface="Gabriola" panose="04040605051002020D02" pitchFamily="82" charset="0"/>
              </a:rPr>
              <a:t>Programación de Sistemas Telemáticos</a:t>
            </a:r>
          </a:p>
        </p:txBody>
      </p:sp>
      <p:sp>
        <p:nvSpPr>
          <p:cNvPr id="5" name="Subtítulo 1">
            <a:extLst>
              <a:ext uri="{FF2B5EF4-FFF2-40B4-BE49-F238E27FC236}">
                <a16:creationId xmlns:a16="http://schemas.microsoft.com/office/drawing/2014/main" id="{3AC9735C-7A1B-4E37-8B0E-BBB1499395E4}"/>
              </a:ext>
            </a:extLst>
          </p:cNvPr>
          <p:cNvSpPr txBox="1">
            <a:spLocks/>
          </p:cNvSpPr>
          <p:nvPr/>
        </p:nvSpPr>
        <p:spPr>
          <a:xfrm>
            <a:off x="230621" y="2571750"/>
            <a:ext cx="3273778" cy="2221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76200" indent="0">
              <a:buFont typeface="Titillium Web Light"/>
              <a:buNone/>
            </a:pPr>
            <a:r>
              <a:rPr lang="en-US" sz="1600" b="1" dirty="0" err="1">
                <a:solidFill>
                  <a:srgbClr val="0B87A1"/>
                </a:solidFill>
                <a:latin typeface="Gabriola" panose="04040605051002020D02" pitchFamily="82" charset="0"/>
                <a:cs typeface="Times New Roman" panose="02020603050405020304" pitchFamily="18" charset="0"/>
              </a:rPr>
              <a:t>Integrantes</a:t>
            </a:r>
            <a:r>
              <a:rPr lang="en-US" sz="1600" b="1" dirty="0">
                <a:solidFill>
                  <a:srgbClr val="0B87A1"/>
                </a:solidFill>
                <a:latin typeface="Gabriola" panose="04040605051002020D02" pitchFamily="82" charset="0"/>
                <a:cs typeface="Times New Roman" panose="02020603050405020304" pitchFamily="18" charset="0"/>
              </a:rPr>
              <a:t>: </a:t>
            </a:r>
          </a:p>
          <a:p>
            <a:r>
              <a:rPr lang="en-US" sz="1600" b="1" dirty="0">
                <a:solidFill>
                  <a:srgbClr val="24B2A4"/>
                </a:solidFill>
                <a:latin typeface="Gabriola" panose="04040605051002020D02" pitchFamily="82" charset="0"/>
                <a:cs typeface="Times New Roman" panose="02020603050405020304" pitchFamily="18" charset="0"/>
              </a:rPr>
              <a:t>Maria  del Cisne Feijoo </a:t>
            </a:r>
          </a:p>
          <a:p>
            <a:r>
              <a:rPr lang="en-US" sz="1600" b="1" dirty="0">
                <a:solidFill>
                  <a:srgbClr val="24B2A4"/>
                </a:solidFill>
                <a:latin typeface="Gabriola" panose="04040605051002020D02" pitchFamily="82" charset="0"/>
                <a:cs typeface="Times New Roman" panose="02020603050405020304" pitchFamily="18" charset="0"/>
              </a:rPr>
              <a:t>Jeremy Carlos Le</a:t>
            </a:r>
            <a:r>
              <a:rPr lang="es-MX" sz="1600" b="1" dirty="0">
                <a:solidFill>
                  <a:srgbClr val="24B2A4"/>
                </a:solidFill>
                <a:latin typeface="Gabriola" panose="04040605051002020D02" pitchFamily="82" charset="0"/>
                <a:cs typeface="Times New Roman" panose="02020603050405020304" pitchFamily="18" charset="0"/>
              </a:rPr>
              <a:t>ó</a:t>
            </a:r>
            <a:r>
              <a:rPr lang="en-US" sz="1600" b="1" dirty="0">
                <a:solidFill>
                  <a:srgbClr val="24B2A4"/>
                </a:solidFill>
                <a:latin typeface="Gabriola" panose="04040605051002020D02" pitchFamily="82" charset="0"/>
                <a:cs typeface="Times New Roman" panose="02020603050405020304" pitchFamily="18" charset="0"/>
              </a:rPr>
              <a:t>n</a:t>
            </a:r>
          </a:p>
          <a:p>
            <a:r>
              <a:rPr lang="en-US" sz="1600" b="1" dirty="0" err="1">
                <a:solidFill>
                  <a:srgbClr val="24B2A4"/>
                </a:solidFill>
                <a:latin typeface="Gabriola" panose="04040605051002020D02" pitchFamily="82" charset="0"/>
                <a:cs typeface="Times New Roman" panose="02020603050405020304" pitchFamily="18" charset="0"/>
              </a:rPr>
              <a:t>Pierina</a:t>
            </a:r>
            <a:r>
              <a:rPr lang="en-US" sz="1600" b="1" dirty="0">
                <a:solidFill>
                  <a:srgbClr val="24B2A4"/>
                </a:solidFill>
                <a:latin typeface="Gabriola" panose="04040605051002020D02" pitchFamily="82" charset="0"/>
                <a:cs typeface="Times New Roman" panose="02020603050405020304" pitchFamily="18" charset="0"/>
              </a:rPr>
              <a:t> Paulette Pereira</a:t>
            </a:r>
          </a:p>
          <a:p>
            <a:r>
              <a:rPr lang="en-US" sz="1600" b="1" dirty="0" err="1">
                <a:solidFill>
                  <a:srgbClr val="24B2A4"/>
                </a:solidFill>
                <a:latin typeface="Gabriola" panose="04040605051002020D02" pitchFamily="82" charset="0"/>
                <a:cs typeface="Times New Roman" panose="02020603050405020304" pitchFamily="18" charset="0"/>
              </a:rPr>
              <a:t>Yovana</a:t>
            </a:r>
            <a:r>
              <a:rPr lang="en-US" sz="1600" b="1" dirty="0">
                <a:solidFill>
                  <a:srgbClr val="24B2A4"/>
                </a:solidFill>
                <a:latin typeface="Gabriola" panose="04040605051002020D02" pitchFamily="82" charset="0"/>
                <a:cs typeface="Times New Roman" panose="02020603050405020304" pitchFamily="18" charset="0"/>
              </a:rPr>
              <a:t> Paola Zambrano</a:t>
            </a:r>
          </a:p>
          <a:p>
            <a:pPr marL="76200" indent="0">
              <a:buFont typeface="Titillium Web Light"/>
              <a:buNone/>
            </a:pPr>
            <a:r>
              <a:rPr lang="en-US" sz="1600" b="1" dirty="0" err="1">
                <a:solidFill>
                  <a:srgbClr val="0B87A1"/>
                </a:solidFill>
                <a:latin typeface="Gabriola" panose="04040605051002020D02" pitchFamily="82" charset="0"/>
                <a:cs typeface="Times New Roman" panose="02020603050405020304" pitchFamily="18" charset="0"/>
              </a:rPr>
              <a:t>Profesor</a:t>
            </a:r>
            <a:r>
              <a:rPr lang="en-US" sz="1600" b="1" dirty="0">
                <a:solidFill>
                  <a:srgbClr val="0B87A1"/>
                </a:solidFill>
                <a:latin typeface="Gabriola" panose="04040605051002020D02" pitchFamily="82" charset="0"/>
                <a:cs typeface="Times New Roman" panose="02020603050405020304" pitchFamily="18" charset="0"/>
              </a:rPr>
              <a:t>: </a:t>
            </a:r>
            <a:r>
              <a:rPr lang="en-US" sz="1600" b="1" dirty="0">
                <a:solidFill>
                  <a:srgbClr val="24B2A4"/>
                </a:solidFill>
                <a:latin typeface="Gabriola" panose="04040605051002020D02" pitchFamily="82" charset="0"/>
                <a:cs typeface="Times New Roman" panose="02020603050405020304" pitchFamily="18" charset="0"/>
              </a:rPr>
              <a:t>MSc. Adriana </a:t>
            </a:r>
            <a:r>
              <a:rPr lang="en-US" sz="1600" b="1" dirty="0" err="1">
                <a:solidFill>
                  <a:srgbClr val="24B2A4"/>
                </a:solidFill>
                <a:latin typeface="Gabriola" panose="04040605051002020D02" pitchFamily="82" charset="0"/>
                <a:cs typeface="Times New Roman" panose="02020603050405020304" pitchFamily="18" charset="0"/>
              </a:rPr>
              <a:t>Collaguazo</a:t>
            </a:r>
            <a:endParaRPr lang="en-US" sz="1600" b="1" dirty="0">
              <a:solidFill>
                <a:srgbClr val="24B2A4"/>
              </a:solidFill>
              <a:latin typeface="Gabriola" panose="04040605051002020D02" pitchFamily="82" charset="0"/>
              <a:cs typeface="Times New Roman" panose="02020603050405020304" pitchFamily="18" charset="0"/>
            </a:endParaRPr>
          </a:p>
          <a:p>
            <a:pPr marL="76200" indent="0">
              <a:buFont typeface="Titillium Web Light"/>
              <a:buNone/>
            </a:pPr>
            <a:r>
              <a:rPr lang="en-US" sz="1600" b="1" dirty="0">
                <a:solidFill>
                  <a:srgbClr val="0B87A1"/>
                </a:solidFill>
                <a:latin typeface="Gabriola" panose="04040605051002020D02" pitchFamily="82" charset="0"/>
                <a:cs typeface="Times New Roman" panose="02020603050405020304" pitchFamily="18" charset="0"/>
              </a:rPr>
              <a:t>Grupo: </a:t>
            </a:r>
            <a:r>
              <a:rPr lang="en-US" sz="1600" b="1" dirty="0">
                <a:solidFill>
                  <a:srgbClr val="24B2A4"/>
                </a:solidFill>
                <a:latin typeface="Gabriola" panose="04040605051002020D02" pitchFamily="82" charset="0"/>
                <a:cs typeface="Times New Roman" panose="02020603050405020304" pitchFamily="18" charset="0"/>
              </a:rPr>
              <a:t>4</a:t>
            </a:r>
          </a:p>
        </p:txBody>
      </p:sp>
      <p:sp>
        <p:nvSpPr>
          <p:cNvPr id="6" name="Google Shape;4007;p32">
            <a:extLst>
              <a:ext uri="{FF2B5EF4-FFF2-40B4-BE49-F238E27FC236}">
                <a16:creationId xmlns:a16="http://schemas.microsoft.com/office/drawing/2014/main" id="{05EA3834-C80C-4A53-B511-A61DE518985B}"/>
              </a:ext>
            </a:extLst>
          </p:cNvPr>
          <p:cNvSpPr txBox="1">
            <a:spLocks/>
          </p:cNvSpPr>
          <p:nvPr/>
        </p:nvSpPr>
        <p:spPr>
          <a:xfrm>
            <a:off x="1654486" y="1178759"/>
            <a:ext cx="5906330" cy="5847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0" indent="0" algn="ctr">
              <a:buNone/>
            </a:pPr>
            <a:r>
              <a:rPr lang="es-MX" sz="3200" b="1" dirty="0">
                <a:solidFill>
                  <a:srgbClr val="0B87A1"/>
                </a:solidFill>
                <a:latin typeface="Gabriola" panose="04040605051002020D02" pitchFamily="82" charset="0"/>
              </a:rPr>
              <a:t>Aplicación y control automatizado de riego</a:t>
            </a:r>
            <a:endParaRPr lang="en-US" sz="3000" b="1" dirty="0">
              <a:solidFill>
                <a:srgbClr val="0B87A1"/>
              </a:solidFill>
              <a:latin typeface="Gabriola" panose="04040605051002020D02" pitchFamily="82" charset="0"/>
              <a:ea typeface="Dosis ExtraLight"/>
              <a:cs typeface="Dosis ExtraLight"/>
              <a:sym typeface="Dosis ExtraLight"/>
            </a:endParaRPr>
          </a:p>
        </p:txBody>
      </p:sp>
      <p:pic>
        <p:nvPicPr>
          <p:cNvPr id="7" name="Imagen 6">
            <a:extLst>
              <a:ext uri="{FF2B5EF4-FFF2-40B4-BE49-F238E27FC236}">
                <a16:creationId xmlns:a16="http://schemas.microsoft.com/office/drawing/2014/main" id="{B339A0B7-FA95-4AAF-9F18-73F8D326FFFF}"/>
              </a:ext>
            </a:extLst>
          </p:cNvPr>
          <p:cNvPicPr>
            <a:picLocks noChangeAspect="1"/>
          </p:cNvPicPr>
          <p:nvPr/>
        </p:nvPicPr>
        <p:blipFill>
          <a:blip r:embed="rId3"/>
          <a:stretch>
            <a:fillRect/>
          </a:stretch>
        </p:blipFill>
        <p:spPr>
          <a:xfrm>
            <a:off x="3160088" y="1779644"/>
            <a:ext cx="2692695" cy="1690553"/>
          </a:xfrm>
          <a:prstGeom prst="rect">
            <a:avLst/>
          </a:prstGeom>
        </p:spPr>
      </p:pic>
      <p:pic>
        <p:nvPicPr>
          <p:cNvPr id="1028" name="Picture 4" descr="Resultado de imagen para logo espol">
            <a:extLst>
              <a:ext uri="{FF2B5EF4-FFF2-40B4-BE49-F238E27FC236}">
                <a16:creationId xmlns:a16="http://schemas.microsoft.com/office/drawing/2014/main" id="{46C92A4B-DC72-424C-8FA5-F923E73E9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06" y="168717"/>
            <a:ext cx="1168961" cy="11689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9" name="Google Shape;3870;p18">
            <a:extLst>
              <a:ext uri="{FF2B5EF4-FFF2-40B4-BE49-F238E27FC236}">
                <a16:creationId xmlns:a16="http://schemas.microsoft.com/office/drawing/2014/main" id="{F18AFD75-599C-4C06-85B9-82F40F082D23}"/>
              </a:ext>
            </a:extLst>
          </p:cNvPr>
          <p:cNvSpPr txBox="1">
            <a:spLocks noGrp="1"/>
          </p:cNvSpPr>
          <p:nvPr>
            <p:ph type="title"/>
          </p:nvPr>
        </p:nvSpPr>
        <p:spPr>
          <a:xfrm>
            <a:off x="205832" y="-77297"/>
            <a:ext cx="6761100" cy="857400"/>
          </a:xfrm>
          <a:prstGeom prst="rect">
            <a:avLst/>
          </a:prstGeom>
        </p:spPr>
        <p:txBody>
          <a:bodyPr spcFirstLastPara="1" wrap="square" lIns="91425" tIns="91425" rIns="91425" bIns="91425" anchor="b" anchorCtr="0">
            <a:noAutofit/>
          </a:bodyPr>
          <a:lstStyle/>
          <a:p>
            <a:r>
              <a:rPr lang="es-MX" b="1" dirty="0">
                <a:latin typeface="Gabriola" panose="04040605051002020D02" pitchFamily="82" charset="0"/>
              </a:rPr>
              <a:t>Presupuesto</a:t>
            </a:r>
            <a:r>
              <a:rPr lang="en-US" b="1" dirty="0">
                <a:latin typeface="Gabriola" panose="04040605051002020D02" pitchFamily="82" charset="0"/>
              </a:rPr>
              <a:t> </a:t>
            </a:r>
            <a:endParaRPr b="1" dirty="0">
              <a:latin typeface="Gabriola" panose="04040605051002020D02" pitchFamily="82" charset="0"/>
            </a:endParaRPr>
          </a:p>
        </p:txBody>
      </p:sp>
      <p:graphicFrame>
        <p:nvGraphicFramePr>
          <p:cNvPr id="3" name="Tabla 2">
            <a:extLst>
              <a:ext uri="{FF2B5EF4-FFF2-40B4-BE49-F238E27FC236}">
                <a16:creationId xmlns:a16="http://schemas.microsoft.com/office/drawing/2014/main" id="{35711634-6E73-4203-B9CC-44331E1E436A}"/>
              </a:ext>
            </a:extLst>
          </p:cNvPr>
          <p:cNvGraphicFramePr>
            <a:graphicFrameLocks noGrp="1"/>
          </p:cNvGraphicFramePr>
          <p:nvPr>
            <p:extLst>
              <p:ext uri="{D42A27DB-BD31-4B8C-83A1-F6EECF244321}">
                <p14:modId xmlns:p14="http://schemas.microsoft.com/office/powerpoint/2010/main" val="469425585"/>
              </p:ext>
            </p:extLst>
          </p:nvPr>
        </p:nvGraphicFramePr>
        <p:xfrm>
          <a:off x="2177068" y="780103"/>
          <a:ext cx="4502300" cy="3833048"/>
        </p:xfrm>
        <a:graphic>
          <a:graphicData uri="http://schemas.openxmlformats.org/drawingml/2006/table">
            <a:tbl>
              <a:tblPr firstRow="1" firstCol="1" bandRow="1">
                <a:tableStyleId>{ED083AE6-46FA-4A59-8FB0-9F97EB10719F}</a:tableStyleId>
              </a:tblPr>
              <a:tblGrid>
                <a:gridCol w="665662">
                  <a:extLst>
                    <a:ext uri="{9D8B030D-6E8A-4147-A177-3AD203B41FA5}">
                      <a16:colId xmlns:a16="http://schemas.microsoft.com/office/drawing/2014/main" val="1567973934"/>
                    </a:ext>
                  </a:extLst>
                </a:gridCol>
                <a:gridCol w="2420592">
                  <a:extLst>
                    <a:ext uri="{9D8B030D-6E8A-4147-A177-3AD203B41FA5}">
                      <a16:colId xmlns:a16="http://schemas.microsoft.com/office/drawing/2014/main" val="2145664222"/>
                    </a:ext>
                  </a:extLst>
                </a:gridCol>
                <a:gridCol w="750384">
                  <a:extLst>
                    <a:ext uri="{9D8B030D-6E8A-4147-A177-3AD203B41FA5}">
                      <a16:colId xmlns:a16="http://schemas.microsoft.com/office/drawing/2014/main" val="3372861002"/>
                    </a:ext>
                  </a:extLst>
                </a:gridCol>
                <a:gridCol w="665662">
                  <a:extLst>
                    <a:ext uri="{9D8B030D-6E8A-4147-A177-3AD203B41FA5}">
                      <a16:colId xmlns:a16="http://schemas.microsoft.com/office/drawing/2014/main" val="1250622100"/>
                    </a:ext>
                  </a:extLst>
                </a:gridCol>
              </a:tblGrid>
              <a:tr h="363527">
                <a:tc>
                  <a:txBody>
                    <a:bodyPr/>
                    <a:lstStyle/>
                    <a:p>
                      <a:pPr>
                        <a:lnSpc>
                          <a:spcPct val="107000"/>
                        </a:lnSpc>
                        <a:spcAft>
                          <a:spcPts val="800"/>
                        </a:spcAft>
                      </a:pPr>
                      <a:r>
                        <a:rPr lang="es-EC" sz="800">
                          <a:effectLst/>
                        </a:rPr>
                        <a:t>Cantidad</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Material</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Precio Unidad</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Precio Final</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2019273044"/>
                  </a:ext>
                </a:extLst>
              </a:tr>
              <a:tr h="147927">
                <a:tc>
                  <a:txBody>
                    <a:bodyPr/>
                    <a:lstStyle/>
                    <a:p>
                      <a:pPr>
                        <a:lnSpc>
                          <a:spcPct val="107000"/>
                        </a:lnSpc>
                        <a:spcAft>
                          <a:spcPts val="800"/>
                        </a:spcAft>
                      </a:pPr>
                      <a:r>
                        <a:rPr lang="es-EC"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n-US" sz="800">
                          <a:effectLst/>
                        </a:rPr>
                        <a:t>Raspberry </a:t>
                      </a:r>
                      <a:r>
                        <a:rPr lang="es-EC" sz="800">
                          <a:effectLst/>
                        </a:rPr>
                        <a:t>PI 3 modelo B++</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$ 60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$ 60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2577553783"/>
                  </a:ext>
                </a:extLst>
              </a:tr>
              <a:tr h="189443">
                <a:tc>
                  <a:txBody>
                    <a:bodyPr/>
                    <a:lstStyle/>
                    <a:p>
                      <a:pPr>
                        <a:lnSpc>
                          <a:spcPct val="107000"/>
                        </a:lnSpc>
                        <a:spcAft>
                          <a:spcPts val="800"/>
                        </a:spcAft>
                      </a:pPr>
                      <a:r>
                        <a:rPr lang="es-EC"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Protoboard</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$ 4.00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$ 4.00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39265858"/>
                  </a:ext>
                </a:extLst>
              </a:tr>
              <a:tr h="296313">
                <a:tc>
                  <a:txBody>
                    <a:bodyPr/>
                    <a:lstStyle/>
                    <a:p>
                      <a:pPr>
                        <a:lnSpc>
                          <a:spcPct val="107000"/>
                        </a:lnSpc>
                        <a:spcAft>
                          <a:spcPts val="800"/>
                        </a:spcAft>
                      </a:pPr>
                      <a:r>
                        <a:rPr lang="es-EC"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Mini Bomba De Agua De Diafragma 6-12v R385 Acuario</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$8.00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$8.00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510900654"/>
                  </a:ext>
                </a:extLst>
              </a:tr>
              <a:tr h="296313">
                <a:tc>
                  <a:txBody>
                    <a:bodyPr/>
                    <a:lstStyle/>
                    <a:p>
                      <a:pPr>
                        <a:lnSpc>
                          <a:spcPct val="107000"/>
                        </a:lnSpc>
                        <a:spcAft>
                          <a:spcPts val="800"/>
                        </a:spcAft>
                      </a:pPr>
                      <a:r>
                        <a:rPr lang="es-MX"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Sensor de humedad del suelo Yl-69</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$2.00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$2.00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2887838466"/>
                  </a:ext>
                </a:extLst>
              </a:tr>
              <a:tr h="444699">
                <a:tc>
                  <a:txBody>
                    <a:bodyPr/>
                    <a:lstStyle/>
                    <a:p>
                      <a:pPr>
                        <a:lnSpc>
                          <a:spcPct val="107000"/>
                        </a:lnSpc>
                        <a:spcAft>
                          <a:spcPts val="800"/>
                        </a:spcAft>
                      </a:pPr>
                      <a:r>
                        <a:rPr lang="es-MX"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Sensor de temperatura y humedad relativa en el aire DHT11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$2.00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$2.00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4074532258"/>
                  </a:ext>
                </a:extLst>
              </a:tr>
              <a:tr h="154068">
                <a:tc>
                  <a:txBody>
                    <a:bodyPr/>
                    <a:lstStyle/>
                    <a:p>
                      <a:pPr>
                        <a:lnSpc>
                          <a:spcPct val="107000"/>
                        </a:lnSpc>
                        <a:spcAft>
                          <a:spcPts val="800"/>
                        </a:spcAft>
                      </a:pPr>
                      <a:r>
                        <a:rPr lang="es-MX"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Transistor PN2222</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$0.50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$0.50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3692423999"/>
                  </a:ext>
                </a:extLst>
              </a:tr>
              <a:tr h="154068">
                <a:tc>
                  <a:txBody>
                    <a:bodyPr/>
                    <a:lstStyle/>
                    <a:p>
                      <a:pPr>
                        <a:lnSpc>
                          <a:spcPct val="107000"/>
                        </a:lnSpc>
                        <a:spcAft>
                          <a:spcPts val="800"/>
                        </a:spcAft>
                      </a:pPr>
                      <a:r>
                        <a:rPr lang="es-MX"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Resistencia de 1 K Ohmios</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$0.10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$0.10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2453469060"/>
                  </a:ext>
                </a:extLst>
              </a:tr>
              <a:tr h="154068">
                <a:tc>
                  <a:txBody>
                    <a:bodyPr/>
                    <a:lstStyle/>
                    <a:p>
                      <a:pPr>
                        <a:lnSpc>
                          <a:spcPct val="107000"/>
                        </a:lnSpc>
                        <a:spcAft>
                          <a:spcPts val="800"/>
                        </a:spcAft>
                      </a:pPr>
                      <a:r>
                        <a:rPr lang="es-MX"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Relé</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$1.00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MX" sz="800">
                          <a:effectLst/>
                        </a:rPr>
                        <a:t>$1.00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944566599"/>
                  </a:ext>
                </a:extLst>
              </a:tr>
              <a:tr h="154068">
                <a:tc>
                  <a:txBody>
                    <a:bodyPr/>
                    <a:lstStyle/>
                    <a:p>
                      <a:pPr>
                        <a:lnSpc>
                          <a:spcPct val="107000"/>
                        </a:lnSpc>
                        <a:spcAft>
                          <a:spcPts val="800"/>
                        </a:spcAft>
                      </a:pPr>
                      <a:r>
                        <a:rPr lang="es-EC" sz="800">
                          <a:effectLst/>
                        </a:rPr>
                        <a:t>15</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Jumpers</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$0.10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$ 1.50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1235744134"/>
                  </a:ext>
                </a:extLst>
              </a:tr>
              <a:tr h="411901">
                <a:tc>
                  <a:txBody>
                    <a:bodyPr/>
                    <a:lstStyle/>
                    <a:p>
                      <a:pPr>
                        <a:lnSpc>
                          <a:spcPct val="107000"/>
                        </a:lnSpc>
                        <a:spcAft>
                          <a:spcPts val="800"/>
                        </a:spcAft>
                      </a:pPr>
                      <a:r>
                        <a:rPr lang="es-EC" sz="800">
                          <a:effectLst/>
                        </a:rPr>
                        <a:t>1 </a:t>
                      </a:r>
                      <a:endParaRPr lang="es-MX" sz="700">
                        <a:effectLst/>
                      </a:endParaRPr>
                    </a:p>
                    <a:p>
                      <a:pPr>
                        <a:lnSpc>
                          <a:spcPct val="107000"/>
                        </a:lnSpc>
                        <a:spcAft>
                          <a:spcPts val="800"/>
                        </a:spcAft>
                      </a:pPr>
                      <a:r>
                        <a:rPr lang="es-EC" sz="800">
                          <a:effectLst/>
                        </a:rPr>
                        <a:t> </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Módulo de wifi  ESP8266</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10.00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$10.00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2968170299"/>
                  </a:ext>
                </a:extLst>
              </a:tr>
              <a:tr h="154068">
                <a:tc>
                  <a:txBody>
                    <a:bodyPr/>
                    <a:lstStyle/>
                    <a:p>
                      <a:pPr>
                        <a:lnSpc>
                          <a:spcPct val="107000"/>
                        </a:lnSpc>
                        <a:spcAft>
                          <a:spcPts val="800"/>
                        </a:spcAft>
                      </a:pPr>
                      <a:r>
                        <a:rPr lang="es-EC" sz="800">
                          <a:effectLst/>
                        </a:rPr>
                        <a:t>1 </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Fuente de poder</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6.00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$6.00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2355745904"/>
                  </a:ext>
                </a:extLst>
              </a:tr>
              <a:tr h="154068">
                <a:tc>
                  <a:txBody>
                    <a:bodyPr/>
                    <a:lstStyle/>
                    <a:p>
                      <a:pPr>
                        <a:lnSpc>
                          <a:spcPct val="107000"/>
                        </a:lnSpc>
                        <a:spcAft>
                          <a:spcPts val="800"/>
                        </a:spcAft>
                      </a:pPr>
                      <a:r>
                        <a:rPr lang="es-EC" sz="800">
                          <a:effectLst/>
                        </a:rPr>
                        <a:t>2</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Madera</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$5</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$10</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1292740665"/>
                  </a:ext>
                </a:extLst>
              </a:tr>
              <a:tr h="154068">
                <a:tc>
                  <a:txBody>
                    <a:bodyPr/>
                    <a:lstStyle/>
                    <a:p>
                      <a:pPr>
                        <a:lnSpc>
                          <a:spcPct val="107000"/>
                        </a:lnSpc>
                        <a:spcAft>
                          <a:spcPts val="800"/>
                        </a:spcAft>
                      </a:pPr>
                      <a:r>
                        <a:rPr lang="es-EC"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Manguera</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$4</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$4</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345013195"/>
                  </a:ext>
                </a:extLst>
              </a:tr>
              <a:tr h="154068">
                <a:tc>
                  <a:txBody>
                    <a:bodyPr/>
                    <a:lstStyle/>
                    <a:p>
                      <a:pPr>
                        <a:lnSpc>
                          <a:spcPct val="107000"/>
                        </a:lnSpc>
                        <a:spcAft>
                          <a:spcPts val="800"/>
                        </a:spcAft>
                      </a:pPr>
                      <a:r>
                        <a:rPr lang="es-EC"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Codo</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$0.5</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$0.5</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895157104"/>
                  </a:ext>
                </a:extLst>
              </a:tr>
              <a:tr h="154068">
                <a:tc>
                  <a:txBody>
                    <a:bodyPr/>
                    <a:lstStyle/>
                    <a:p>
                      <a:pPr>
                        <a:lnSpc>
                          <a:spcPct val="107000"/>
                        </a:lnSpc>
                        <a:spcAft>
                          <a:spcPts val="800"/>
                        </a:spcAft>
                      </a:pPr>
                      <a:r>
                        <a:rPr lang="es-EC" sz="800">
                          <a:effectLst/>
                        </a:rPr>
                        <a:t>1</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Tina</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$2</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$2</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1787836358"/>
                  </a:ext>
                </a:extLst>
              </a:tr>
              <a:tr h="296313">
                <a:tc>
                  <a:txBody>
                    <a:bodyPr/>
                    <a:lstStyle/>
                    <a:p>
                      <a:pPr>
                        <a:lnSpc>
                          <a:spcPct val="107000"/>
                        </a:lnSpc>
                        <a:spcAft>
                          <a:spcPts val="800"/>
                        </a:spcAft>
                      </a:pPr>
                      <a:r>
                        <a:rPr lang="es-EC" sz="800">
                          <a:effectLst/>
                        </a:rPr>
                        <a:t> </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 </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a:effectLst/>
                        </a:rPr>
                        <a:t>TOTAL</a:t>
                      </a:r>
                      <a:endParaRPr lang="es-MX" sz="70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tc>
                  <a:txBody>
                    <a:bodyPr/>
                    <a:lstStyle/>
                    <a:p>
                      <a:pPr>
                        <a:lnSpc>
                          <a:spcPct val="107000"/>
                        </a:lnSpc>
                        <a:spcAft>
                          <a:spcPts val="800"/>
                        </a:spcAft>
                      </a:pPr>
                      <a:r>
                        <a:rPr lang="es-EC" sz="800" dirty="0">
                          <a:effectLst/>
                        </a:rPr>
                        <a:t>$ 106.60</a:t>
                      </a:r>
                      <a:endParaRPr lang="es-MX"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8230" marR="28230" marT="6137" marB="0" anchor="ctr"/>
                </a:tc>
                <a:extLst>
                  <a:ext uri="{0D108BD9-81ED-4DB2-BD59-A6C34878D82A}">
                    <a16:rowId xmlns:a16="http://schemas.microsoft.com/office/drawing/2014/main" val="4247244926"/>
                  </a:ext>
                </a:extLst>
              </a:tr>
            </a:tbl>
          </a:graphicData>
        </a:graphic>
      </p:graphicFrame>
    </p:spTree>
    <p:extLst>
      <p:ext uri="{BB962C8B-B14F-4D97-AF65-F5344CB8AC3E}">
        <p14:creationId xmlns:p14="http://schemas.microsoft.com/office/powerpoint/2010/main" val="156766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pic>
        <p:nvPicPr>
          <p:cNvPr id="5" name="WhatsApp Video 2019-08-20 at 1.09.18 PM">
            <a:hlinkClick r:id="" action="ppaction://media"/>
            <a:extLst>
              <a:ext uri="{FF2B5EF4-FFF2-40B4-BE49-F238E27FC236}">
                <a16:creationId xmlns:a16="http://schemas.microsoft.com/office/drawing/2014/main" id="{71A15705-1928-4263-94B9-06D7A9C2921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70526" y="836335"/>
            <a:ext cx="2319714" cy="4098077"/>
          </a:xfrm>
          <a:prstGeom prst="rect">
            <a:avLst/>
          </a:prstGeom>
        </p:spPr>
      </p:pic>
      <p:pic>
        <p:nvPicPr>
          <p:cNvPr id="6" name="WhatsApp Video 2019-08-20 at 1.10.11 PM">
            <a:hlinkClick r:id="" action="ppaction://media"/>
            <a:extLst>
              <a:ext uri="{FF2B5EF4-FFF2-40B4-BE49-F238E27FC236}">
                <a16:creationId xmlns:a16="http://schemas.microsoft.com/office/drawing/2014/main" id="{DE3BDD79-8A41-43C8-A36A-F7899BC262D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268307" y="836335"/>
            <a:ext cx="2319714" cy="4098077"/>
          </a:xfrm>
          <a:prstGeom prst="rect">
            <a:avLst/>
          </a:prstGeom>
        </p:spPr>
      </p:pic>
      <p:sp>
        <p:nvSpPr>
          <p:cNvPr id="10" name="Google Shape;3870;p18">
            <a:extLst>
              <a:ext uri="{FF2B5EF4-FFF2-40B4-BE49-F238E27FC236}">
                <a16:creationId xmlns:a16="http://schemas.microsoft.com/office/drawing/2014/main" id="{3B0F695E-D549-4A3C-AA19-06DDB4956463}"/>
              </a:ext>
            </a:extLst>
          </p:cNvPr>
          <p:cNvSpPr txBox="1">
            <a:spLocks noGrp="1"/>
          </p:cNvSpPr>
          <p:nvPr>
            <p:ph type="title"/>
          </p:nvPr>
        </p:nvSpPr>
        <p:spPr>
          <a:xfrm>
            <a:off x="205832" y="-77297"/>
            <a:ext cx="6761100" cy="857400"/>
          </a:xfrm>
          <a:prstGeom prst="rect">
            <a:avLst/>
          </a:prstGeom>
        </p:spPr>
        <p:txBody>
          <a:bodyPr spcFirstLastPara="1" wrap="square" lIns="91425" tIns="91425" rIns="91425" bIns="91425" anchor="b" anchorCtr="0">
            <a:noAutofit/>
          </a:bodyPr>
          <a:lstStyle/>
          <a:p>
            <a:r>
              <a:rPr lang="es-MX" b="1" dirty="0">
                <a:latin typeface="Gabriola" panose="04040605051002020D02" pitchFamily="82" charset="0"/>
              </a:rPr>
              <a:t>Prueba de funcionamiento</a:t>
            </a:r>
            <a:r>
              <a:rPr lang="en-US" b="1" dirty="0">
                <a:latin typeface="Gabriola" panose="04040605051002020D02" pitchFamily="82" charset="0"/>
              </a:rPr>
              <a:t> </a:t>
            </a:r>
            <a:endParaRPr b="1" dirty="0">
              <a:latin typeface="Gabriola" panose="04040605051002020D02" pitchFamily="82" charset="0"/>
            </a:endParaRPr>
          </a:p>
        </p:txBody>
      </p:sp>
    </p:spTree>
    <p:extLst>
      <p:ext uri="{BB962C8B-B14F-4D97-AF65-F5344CB8AC3E}">
        <p14:creationId xmlns:p14="http://schemas.microsoft.com/office/powerpoint/2010/main" val="172259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7665" fill="hold"/>
                                        <p:tgtEl>
                                          <p:spTgt spid="5"/>
                                        </p:tgtEl>
                                      </p:cBhvr>
                                    </p:cmd>
                                  </p:childTnLst>
                                </p:cTn>
                              </p:par>
                            </p:childTnLst>
                          </p:cTn>
                        </p:par>
                        <p:par>
                          <p:cTn id="7" fill="hold">
                            <p:stCondLst>
                              <p:cond delay="67665"/>
                            </p:stCondLst>
                            <p:childTnLst>
                              <p:par>
                                <p:cTn id="8" presetID="1" presetClass="mediacall" presetSubtype="0" fill="hold" nodeType="afterEffect">
                                  <p:stCondLst>
                                    <p:cond delay="59000"/>
                                  </p:stCondLst>
                                  <p:childTnLst>
                                    <p:cmd type="call" cmd="playFrom(0.0)">
                                      <p:cBhvr>
                                        <p:cTn id="9" dur="785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10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5900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5"/>
        <p:cNvGrpSpPr/>
        <p:nvPr/>
      </p:nvGrpSpPr>
      <p:grpSpPr>
        <a:xfrm>
          <a:off x="0" y="0"/>
          <a:ext cx="0" cy="0"/>
          <a:chOff x="0" y="0"/>
          <a:chExt cx="0" cy="0"/>
        </a:xfrm>
      </p:grpSpPr>
      <p:sp>
        <p:nvSpPr>
          <p:cNvPr id="4006" name="Google Shape;4006;p32"/>
          <p:cNvSpPr/>
          <p:nvPr/>
        </p:nvSpPr>
        <p:spPr>
          <a:xfrm>
            <a:off x="4424458" y="130670"/>
            <a:ext cx="2505022" cy="488215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2"/>
          <p:cNvSpPr txBox="1">
            <a:spLocks noGrp="1"/>
          </p:cNvSpPr>
          <p:nvPr>
            <p:ph type="body" idx="4294967295"/>
          </p:nvPr>
        </p:nvSpPr>
        <p:spPr>
          <a:xfrm>
            <a:off x="365881" y="1685811"/>
            <a:ext cx="3414854" cy="531752"/>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sz="3200" b="1" dirty="0">
                <a:solidFill>
                  <a:srgbClr val="0B87A1"/>
                </a:solidFill>
                <a:latin typeface="Gabriola" panose="04040605051002020D02" pitchFamily="82" charset="0"/>
                <a:ea typeface="Dosis ExtraLight"/>
                <a:cs typeface="Dosis ExtraLight"/>
                <a:sym typeface="Dosis ExtraLight"/>
              </a:rPr>
              <a:t>Pro</a:t>
            </a:r>
            <a:r>
              <a:rPr lang="en-US" sz="3200" b="1" dirty="0">
                <a:solidFill>
                  <a:srgbClr val="0B87A1"/>
                </a:solidFill>
                <a:latin typeface="Gabriola" panose="04040605051002020D02" pitchFamily="82" charset="0"/>
                <a:ea typeface="Dosis ExtraLight"/>
                <a:cs typeface="Dosis ExtraLight"/>
                <a:sym typeface="Dosis ExtraLight"/>
              </a:rPr>
              <a:t>t</a:t>
            </a:r>
            <a:r>
              <a:rPr lang="en" sz="3200" b="1" dirty="0">
                <a:solidFill>
                  <a:srgbClr val="0B87A1"/>
                </a:solidFill>
                <a:latin typeface="Gabriola" panose="04040605051002020D02" pitchFamily="82" charset="0"/>
                <a:ea typeface="Dosis ExtraLight"/>
                <a:cs typeface="Dosis ExtraLight"/>
                <a:sym typeface="Dosis ExtraLight"/>
              </a:rPr>
              <a:t>otipo de</a:t>
            </a:r>
            <a:r>
              <a:rPr lang="en-US" sz="3200" b="1" dirty="0">
                <a:solidFill>
                  <a:srgbClr val="0B87A1"/>
                </a:solidFill>
                <a:latin typeface="Gabriola" panose="04040605051002020D02" pitchFamily="82" charset="0"/>
                <a:ea typeface="Dosis ExtraLight"/>
                <a:cs typeface="Dosis ExtraLight"/>
                <a:sym typeface="Dosis ExtraLight"/>
              </a:rPr>
              <a:t> l</a:t>
            </a:r>
            <a:r>
              <a:rPr lang="en" sz="3200" b="1" dirty="0">
                <a:solidFill>
                  <a:srgbClr val="0B87A1"/>
                </a:solidFill>
                <a:latin typeface="Gabriola" panose="04040605051002020D02" pitchFamily="82" charset="0"/>
                <a:ea typeface="Dosis ExtraLight"/>
                <a:cs typeface="Dosis ExtraLight"/>
                <a:sym typeface="Dosis ExtraLight"/>
              </a:rPr>
              <a:t>a aplicacion</a:t>
            </a:r>
          </a:p>
        </p:txBody>
      </p:sp>
      <p:sp>
        <p:nvSpPr>
          <p:cNvPr id="4009" name="Google Shape;4009;p3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pic>
        <p:nvPicPr>
          <p:cNvPr id="2" name="WhatsApp Video 2019-07-28 at 20.09.26">
            <a:hlinkClick r:id="" action="ppaction://media"/>
            <a:extLst>
              <a:ext uri="{FF2B5EF4-FFF2-40B4-BE49-F238E27FC236}">
                <a16:creationId xmlns:a16="http://schemas.microsoft.com/office/drawing/2014/main" id="{60EEA5F9-11ED-43C2-8FE4-0F952AB1DA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072" b="6513"/>
          <a:stretch/>
        </p:blipFill>
        <p:spPr>
          <a:xfrm>
            <a:off x="4572000" y="602902"/>
            <a:ext cx="2121280" cy="3793533"/>
          </a:xfrm>
          <a:prstGeom prst="rect">
            <a:avLst/>
          </a:prstGeom>
        </p:spPr>
      </p:pic>
      <p:grpSp>
        <p:nvGrpSpPr>
          <p:cNvPr id="7" name="Google Shape;4268;p39">
            <a:extLst>
              <a:ext uri="{FF2B5EF4-FFF2-40B4-BE49-F238E27FC236}">
                <a16:creationId xmlns:a16="http://schemas.microsoft.com/office/drawing/2014/main" id="{0C37105F-50B4-43D2-A59E-9AAED54FC08F}"/>
              </a:ext>
            </a:extLst>
          </p:cNvPr>
          <p:cNvGrpSpPr/>
          <p:nvPr/>
        </p:nvGrpSpPr>
        <p:grpSpPr>
          <a:xfrm>
            <a:off x="1448612" y="3729120"/>
            <a:ext cx="269526" cy="425712"/>
            <a:chOff x="1979475" y="4289300"/>
            <a:chExt cx="322400" cy="509225"/>
          </a:xfrm>
        </p:grpSpPr>
        <p:sp>
          <p:nvSpPr>
            <p:cNvPr id="8" name="Google Shape;4269;p39">
              <a:extLst>
                <a:ext uri="{FF2B5EF4-FFF2-40B4-BE49-F238E27FC236}">
                  <a16:creationId xmlns:a16="http://schemas.microsoft.com/office/drawing/2014/main" id="{AE7ABF0F-939A-4694-AB04-E5AA13529DF5}"/>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70;p39">
              <a:extLst>
                <a:ext uri="{FF2B5EF4-FFF2-40B4-BE49-F238E27FC236}">
                  <a16:creationId xmlns:a16="http://schemas.microsoft.com/office/drawing/2014/main" id="{314CB1DB-D3CA-4502-9123-D8EB183E2507}"/>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71;p39">
              <a:extLst>
                <a:ext uri="{FF2B5EF4-FFF2-40B4-BE49-F238E27FC236}">
                  <a16:creationId xmlns:a16="http://schemas.microsoft.com/office/drawing/2014/main" id="{AC7BDDC0-3AC5-44D5-9C07-6B136141272E}"/>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268;p39">
            <a:extLst>
              <a:ext uri="{FF2B5EF4-FFF2-40B4-BE49-F238E27FC236}">
                <a16:creationId xmlns:a16="http://schemas.microsoft.com/office/drawing/2014/main" id="{A3E498B1-A532-4CD0-98FE-B1583F2009BE}"/>
              </a:ext>
            </a:extLst>
          </p:cNvPr>
          <p:cNvGrpSpPr/>
          <p:nvPr/>
        </p:nvGrpSpPr>
        <p:grpSpPr>
          <a:xfrm>
            <a:off x="1964627" y="3728085"/>
            <a:ext cx="269526" cy="425712"/>
            <a:chOff x="1979475" y="4289300"/>
            <a:chExt cx="322400" cy="509225"/>
          </a:xfrm>
        </p:grpSpPr>
        <p:sp>
          <p:nvSpPr>
            <p:cNvPr id="12" name="Google Shape;4269;p39">
              <a:extLst>
                <a:ext uri="{FF2B5EF4-FFF2-40B4-BE49-F238E27FC236}">
                  <a16:creationId xmlns:a16="http://schemas.microsoft.com/office/drawing/2014/main" id="{9AAA0D82-A7C0-4374-8AE6-52EF5C192365}"/>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70;p39">
              <a:extLst>
                <a:ext uri="{FF2B5EF4-FFF2-40B4-BE49-F238E27FC236}">
                  <a16:creationId xmlns:a16="http://schemas.microsoft.com/office/drawing/2014/main" id="{B68F3575-33DE-4788-8E0A-72736DE788AF}"/>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71;p39">
              <a:extLst>
                <a:ext uri="{FF2B5EF4-FFF2-40B4-BE49-F238E27FC236}">
                  <a16:creationId xmlns:a16="http://schemas.microsoft.com/office/drawing/2014/main" id="{9062EC76-EA66-4B53-8A95-A287100E201E}"/>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ángulo 2">
            <a:extLst>
              <a:ext uri="{FF2B5EF4-FFF2-40B4-BE49-F238E27FC236}">
                <a16:creationId xmlns:a16="http://schemas.microsoft.com/office/drawing/2014/main" id="{7565D3DA-A561-44D2-A0D4-9BB443F75670}"/>
              </a:ext>
            </a:extLst>
          </p:cNvPr>
          <p:cNvSpPr/>
          <p:nvPr/>
        </p:nvSpPr>
        <p:spPr>
          <a:xfrm>
            <a:off x="917705" y="2537732"/>
            <a:ext cx="2093843" cy="523220"/>
          </a:xfrm>
          <a:prstGeom prst="rect">
            <a:avLst/>
          </a:prstGeom>
        </p:spPr>
        <p:txBody>
          <a:bodyPr wrap="none">
            <a:spAutoFit/>
          </a:bodyPr>
          <a:lstStyle/>
          <a:p>
            <a:pPr lvl="0" algn="ctr">
              <a:spcBef>
                <a:spcPts val="600"/>
              </a:spcBef>
            </a:pPr>
            <a:r>
              <a:rPr lang="es-MX" sz="2800" b="1" dirty="0">
                <a:solidFill>
                  <a:srgbClr val="24B2A4"/>
                </a:solidFill>
                <a:latin typeface="Harrington" panose="04040505050A02020702" pitchFamily="82" charset="0"/>
                <a:ea typeface="Dosis ExtraLight"/>
                <a:cs typeface="Dosis ExtraLight"/>
                <a:sym typeface="Dosis ExtraLight"/>
              </a:rPr>
              <a:t>HidroSmart</a:t>
            </a:r>
            <a:r>
              <a:rPr lang="es-MX" sz="2800" b="1" dirty="0">
                <a:solidFill>
                  <a:srgbClr val="0B87A1"/>
                </a:solidFill>
                <a:latin typeface="Harrington" panose="04040505050A02020702" pitchFamily="82" charset="0"/>
                <a:ea typeface="Dosis ExtraLight"/>
                <a:cs typeface="Dosis ExtraLight"/>
                <a:sym typeface="Dosis ExtraLigh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BB0FACA-CCF5-4E44-BB82-3E64AF443FA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MX" smtClean="0"/>
              <a:t>13</a:t>
            </a:fld>
            <a:endParaRPr lang="es-MX"/>
          </a:p>
        </p:txBody>
      </p:sp>
      <p:sp>
        <p:nvSpPr>
          <p:cNvPr id="3" name="Google Shape;4006;p32">
            <a:extLst>
              <a:ext uri="{FF2B5EF4-FFF2-40B4-BE49-F238E27FC236}">
                <a16:creationId xmlns:a16="http://schemas.microsoft.com/office/drawing/2014/main" id="{266029DF-0464-4C22-9E67-921030889661}"/>
              </a:ext>
            </a:extLst>
          </p:cNvPr>
          <p:cNvSpPr/>
          <p:nvPr/>
        </p:nvSpPr>
        <p:spPr>
          <a:xfrm>
            <a:off x="1090243" y="338235"/>
            <a:ext cx="2310879" cy="4467030"/>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WhatsApp Video 2019-08-20 at 1.22.23 PM">
            <a:hlinkClick r:id="" action="ppaction://media"/>
            <a:extLst>
              <a:ext uri="{FF2B5EF4-FFF2-40B4-BE49-F238E27FC236}">
                <a16:creationId xmlns:a16="http://schemas.microsoft.com/office/drawing/2014/main" id="{C28B94D8-ECEC-4D38-8B14-56D7409101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2333" y="744550"/>
            <a:ext cx="1846698" cy="3506215"/>
          </a:xfrm>
          <a:prstGeom prst="rect">
            <a:avLst/>
          </a:prstGeom>
        </p:spPr>
      </p:pic>
      <p:sp>
        <p:nvSpPr>
          <p:cNvPr id="5" name="Google Shape;4007;p32">
            <a:extLst>
              <a:ext uri="{FF2B5EF4-FFF2-40B4-BE49-F238E27FC236}">
                <a16:creationId xmlns:a16="http://schemas.microsoft.com/office/drawing/2014/main" id="{6ADB39D9-E333-489C-9EC6-15CCD5885B9A}"/>
              </a:ext>
            </a:extLst>
          </p:cNvPr>
          <p:cNvSpPr txBox="1">
            <a:spLocks/>
          </p:cNvSpPr>
          <p:nvPr/>
        </p:nvSpPr>
        <p:spPr>
          <a:xfrm>
            <a:off x="4035453" y="2096936"/>
            <a:ext cx="3414854" cy="531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0" indent="0" algn="ctr">
              <a:buFont typeface="Titillium Web Light"/>
              <a:buNone/>
            </a:pPr>
            <a:r>
              <a:rPr lang="es-EC" sz="3200" b="1" dirty="0">
                <a:solidFill>
                  <a:srgbClr val="0B87A1"/>
                </a:solidFill>
                <a:latin typeface="Gabriola" panose="04040605051002020D02" pitchFamily="82" charset="0"/>
                <a:ea typeface="Dosis ExtraLight"/>
                <a:cs typeface="Dosis ExtraLight"/>
                <a:sym typeface="Dosis ExtraLight"/>
              </a:rPr>
              <a:t>Aplicación Final</a:t>
            </a:r>
            <a:endParaRPr lang="en" sz="3200" b="1" dirty="0">
              <a:solidFill>
                <a:srgbClr val="0B87A1"/>
              </a:solidFill>
              <a:latin typeface="Gabriola" panose="04040605051002020D02" pitchFamily="82" charset="0"/>
              <a:ea typeface="Dosis ExtraLight"/>
              <a:cs typeface="Dosis ExtraLight"/>
              <a:sym typeface="Dosis ExtraLight"/>
            </a:endParaRPr>
          </a:p>
        </p:txBody>
      </p:sp>
    </p:spTree>
    <p:extLst>
      <p:ext uri="{BB962C8B-B14F-4D97-AF65-F5344CB8AC3E}">
        <p14:creationId xmlns:p14="http://schemas.microsoft.com/office/powerpoint/2010/main" val="311255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1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2322BA2-A4D2-4654-B4AE-0989A3F3C4F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MX" smtClean="0"/>
              <a:t>14</a:t>
            </a:fld>
            <a:endParaRPr lang="es-MX"/>
          </a:p>
        </p:txBody>
      </p:sp>
      <p:sp>
        <p:nvSpPr>
          <p:cNvPr id="3" name="Rectángulo 2">
            <a:extLst>
              <a:ext uri="{FF2B5EF4-FFF2-40B4-BE49-F238E27FC236}">
                <a16:creationId xmlns:a16="http://schemas.microsoft.com/office/drawing/2014/main" id="{C6AD30B0-C261-44FC-9EAD-13164872D3A5}"/>
              </a:ext>
            </a:extLst>
          </p:cNvPr>
          <p:cNvSpPr/>
          <p:nvPr/>
        </p:nvSpPr>
        <p:spPr>
          <a:xfrm>
            <a:off x="91531" y="155807"/>
            <a:ext cx="7529182" cy="4866332"/>
          </a:xfrm>
          <a:prstGeom prst="rect">
            <a:avLst/>
          </a:prstGeom>
        </p:spPr>
        <p:txBody>
          <a:bodyPr wrap="square">
            <a:spAutoFit/>
          </a:bodyPr>
          <a:lstStyle/>
          <a:p>
            <a:pPr algn="just">
              <a:lnSpc>
                <a:spcPct val="107000"/>
              </a:lnSpc>
              <a:spcBef>
                <a:spcPts val="1200"/>
              </a:spcBef>
            </a:pPr>
            <a:r>
              <a:rPr lang="es-MX" sz="2800" b="1" dirty="0">
                <a:solidFill>
                  <a:srgbClr val="0B87A1"/>
                </a:solidFill>
                <a:latin typeface="Gabriola" panose="04040605051002020D02" pitchFamily="82" charset="0"/>
                <a:ea typeface="Times New Roman" panose="02020603050405020304" pitchFamily="18" charset="0"/>
                <a:cs typeface="Times New Roman" panose="02020603050405020304" pitchFamily="18" charset="0"/>
              </a:rPr>
              <a:t>Conclusiones</a:t>
            </a:r>
            <a:endParaRPr lang="es-MX" sz="3600" b="1" dirty="0">
              <a:solidFill>
                <a:srgbClr val="0B87A1"/>
              </a:solidFill>
              <a:latin typeface="Gabriola" panose="04040605051002020D02" pitchFamily="82"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MX" sz="1800" dirty="0">
                <a:latin typeface="Gabriola" panose="04040605051002020D02" pitchFamily="82" charset="0"/>
                <a:ea typeface="Calibri" panose="020F0502020204030204" pitchFamily="34"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MX" sz="2000" dirty="0">
                <a:solidFill>
                  <a:srgbClr val="24B2A4"/>
                </a:solidFill>
                <a:latin typeface="Gabriola" panose="04040605051002020D02" pitchFamily="82" charset="0"/>
                <a:ea typeface="Calibri" panose="020F0502020204030204" pitchFamily="34" charset="0"/>
                <a:cs typeface="Times New Roman" panose="02020603050405020304" pitchFamily="18" charset="0"/>
              </a:rPr>
              <a:t>Con la implementación de este proyecto, se puede concluir que un sistema de riego automatizado permite un ahorro significativo de recursos, además garantiza un cuidado adecuado del cultivo, ya que el sembrío es regado según lo requiera dependiendo de las condiciones ambientales.</a:t>
            </a:r>
          </a:p>
          <a:p>
            <a:pPr marL="342900" lvl="0" indent="-342900" algn="just">
              <a:lnSpc>
                <a:spcPct val="107000"/>
              </a:lnSpc>
              <a:spcAft>
                <a:spcPts val="800"/>
              </a:spcAft>
              <a:buFont typeface="Segoe UI Emoji" panose="020B0502040204020203" pitchFamily="34" charset="0"/>
              <a:buChar char="▪"/>
              <a:tabLst>
                <a:tab pos="457200" algn="l"/>
              </a:tabLst>
            </a:pPr>
            <a:r>
              <a:rPr lang="es-MX" sz="2000" dirty="0">
                <a:solidFill>
                  <a:srgbClr val="24B2A4"/>
                </a:solidFill>
                <a:latin typeface="Gabriola" panose="04040605051002020D02" pitchFamily="82" charset="0"/>
                <a:ea typeface="Calibri" panose="020F0502020204030204" pitchFamily="34" charset="0"/>
                <a:cs typeface="Times New Roman" panose="02020603050405020304" pitchFamily="18" charset="0"/>
              </a:rPr>
              <a:t>La aplicación diseñada brinda la posibilidad al usuario de acceder en tiempo real y desde cualquier lugar,  a la información relevante sobre el sistema de riego, dado al uso de una base de datos la cual permite almacenar información, la mismo que será enviada a la aplicación.</a:t>
            </a:r>
          </a:p>
          <a:p>
            <a:pPr marL="342900" lvl="0" indent="-342900" algn="just">
              <a:lnSpc>
                <a:spcPct val="107000"/>
              </a:lnSpc>
              <a:spcAft>
                <a:spcPts val="800"/>
              </a:spcAft>
              <a:buFont typeface="Segoe UI Emoji" panose="020B0502040204020203" pitchFamily="34" charset="0"/>
              <a:buChar char="▪"/>
              <a:tabLst>
                <a:tab pos="457200" algn="l"/>
              </a:tabLst>
            </a:pPr>
            <a:r>
              <a:rPr lang="es-MX" sz="2000" dirty="0">
                <a:solidFill>
                  <a:srgbClr val="24B2A4"/>
                </a:solidFill>
                <a:latin typeface="Gabriola" panose="04040605051002020D02" pitchFamily="82" charset="0"/>
                <a:ea typeface="Calibri" panose="020F0502020204030204" pitchFamily="34" charset="0"/>
                <a:cs typeface="Times New Roman" panose="02020603050405020304" pitchFamily="18" charset="0"/>
              </a:rPr>
              <a:t>Mediante la programación en Arduino IDE, se puede manipular la activación de la bomba, con la finalidad de logar un riego adecuado y un ahorro considerable de recursos. </a:t>
            </a:r>
          </a:p>
          <a:p>
            <a:pPr>
              <a:lnSpc>
                <a:spcPct val="107000"/>
              </a:lnSpc>
              <a:spcAft>
                <a:spcPts val="800"/>
              </a:spcAft>
            </a:pPr>
            <a:r>
              <a:rPr lang="es-MX" sz="2000" b="1" dirty="0">
                <a:latin typeface="Times New Roman" panose="02020603050405020304" pitchFamily="18" charset="0"/>
                <a:ea typeface="Calibri" panose="020F0502020204030204" pitchFamily="34" charset="0"/>
                <a:cs typeface="Times New Roman" panose="02020603050405020304" pitchFamily="18" charset="0"/>
              </a:rPr>
              <a:t> </a:t>
            </a:r>
            <a:endParaRPr lang="es-MX"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2517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850634A-B653-45B3-AFE7-D64F0C7D4BD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a:t>
            </a:fld>
            <a:endParaRPr lang="en-US"/>
          </a:p>
        </p:txBody>
      </p:sp>
      <p:sp>
        <p:nvSpPr>
          <p:cNvPr id="3" name="Google Shape;3870;p18">
            <a:extLst>
              <a:ext uri="{FF2B5EF4-FFF2-40B4-BE49-F238E27FC236}">
                <a16:creationId xmlns:a16="http://schemas.microsoft.com/office/drawing/2014/main" id="{549FE0A7-0EFC-4211-A176-FF4B2C20D700}"/>
              </a:ext>
            </a:extLst>
          </p:cNvPr>
          <p:cNvSpPr txBox="1">
            <a:spLocks/>
          </p:cNvSpPr>
          <p:nvPr/>
        </p:nvSpPr>
        <p:spPr>
          <a:xfrm>
            <a:off x="226002" y="76934"/>
            <a:ext cx="67611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3200" b="1" dirty="0">
                <a:solidFill>
                  <a:srgbClr val="0B87A1"/>
                </a:solidFill>
                <a:latin typeface="Gabriola" panose="04040605051002020D02" pitchFamily="82" charset="0"/>
              </a:rPr>
              <a:t>R</a:t>
            </a:r>
            <a:r>
              <a:rPr lang="es-MX" sz="3200" b="1" dirty="0">
                <a:solidFill>
                  <a:srgbClr val="0B87A1"/>
                </a:solidFill>
                <a:latin typeface="Gabriola" panose="04040605051002020D02" pitchFamily="82" charset="0"/>
                <a:sym typeface="Titillium Web Light"/>
              </a:rPr>
              <a:t>eferencias</a:t>
            </a:r>
            <a:r>
              <a:rPr lang="es-MX" sz="3200" b="1" dirty="0">
                <a:solidFill>
                  <a:srgbClr val="0B87A1"/>
                </a:solidFill>
                <a:latin typeface="Gabriola" panose="04040605051002020D02" pitchFamily="82" charset="0"/>
              </a:rPr>
              <a:t> bibliográficas:</a:t>
            </a:r>
          </a:p>
        </p:txBody>
      </p:sp>
      <p:sp>
        <p:nvSpPr>
          <p:cNvPr id="4" name="Rectángulo 3">
            <a:extLst>
              <a:ext uri="{FF2B5EF4-FFF2-40B4-BE49-F238E27FC236}">
                <a16:creationId xmlns:a16="http://schemas.microsoft.com/office/drawing/2014/main" id="{BAECC907-28C5-4BF5-9A03-639F63B2AD44}"/>
              </a:ext>
            </a:extLst>
          </p:cNvPr>
          <p:cNvSpPr/>
          <p:nvPr/>
        </p:nvSpPr>
        <p:spPr>
          <a:xfrm>
            <a:off x="486267" y="1326220"/>
            <a:ext cx="6681975" cy="3231654"/>
          </a:xfrm>
          <a:prstGeom prst="rect">
            <a:avLst/>
          </a:prstGeom>
        </p:spPr>
        <p:txBody>
          <a:bodyPr wrap="square">
            <a:spAutoFit/>
          </a:bodyPr>
          <a:lstStyle/>
          <a:p>
            <a:pPr marL="171450" lvl="0" indent="-171450" algn="just" eaLnBrk="0" fontAlgn="base" hangingPunct="0">
              <a:spcBef>
                <a:spcPct val="0"/>
              </a:spcBef>
              <a:spcAft>
                <a:spcPct val="0"/>
              </a:spcAft>
              <a:buClrTx/>
              <a:buFont typeface="Arial" panose="020B0604020202020204" pitchFamily="34" charset="0"/>
              <a:buChar char="•"/>
            </a:pPr>
            <a:r>
              <a:rPr lang="es-ES" altLang="es-ES" sz="1600" b="1" dirty="0" err="1">
                <a:solidFill>
                  <a:srgbClr val="24B2A4"/>
                </a:solidFill>
                <a:latin typeface="Gabriola" panose="04040605051002020D02" pitchFamily="82" charset="0"/>
                <a:ea typeface="Calibri" panose="020F0502020204030204" pitchFamily="34" charset="0"/>
                <a:cs typeface="Arial" panose="020B0604020202020204" pitchFamily="34" charset="0"/>
              </a:rPr>
              <a:t>Intagro</a:t>
            </a:r>
            <a:r>
              <a:rPr lang="es-ES" altLang="es-ES" sz="1600" b="1" dirty="0">
                <a:solidFill>
                  <a:srgbClr val="24B2A4"/>
                </a:solidFill>
                <a:latin typeface="Gabriola" panose="04040605051002020D02" pitchFamily="82" charset="0"/>
                <a:ea typeface="Calibri" panose="020F0502020204030204" pitchFamily="34" charset="0"/>
                <a:cs typeface="Arial" panose="020B0604020202020204" pitchFamily="34" charset="0"/>
              </a:rPr>
              <a:t>. (</a:t>
            </a:r>
            <a:r>
              <a:rPr lang="es-ES" altLang="es-ES" sz="1600" b="1" dirty="0" err="1">
                <a:solidFill>
                  <a:srgbClr val="24B2A4"/>
                </a:solidFill>
                <a:latin typeface="Gabriola" panose="04040605051002020D02" pitchFamily="82" charset="0"/>
                <a:ea typeface="Calibri" panose="020F0502020204030204" pitchFamily="34" charset="0"/>
                <a:cs typeface="Arial" panose="020B0604020202020204" pitchFamily="34" charset="0"/>
              </a:rPr>
              <a:t>s.f</a:t>
            </a:r>
            <a:r>
              <a:rPr lang="es-ES" altLang="es-ES" sz="1600" b="1" dirty="0">
                <a:solidFill>
                  <a:srgbClr val="24B2A4"/>
                </a:solidFill>
                <a:latin typeface="Gabriola" panose="04040605051002020D02" pitchFamily="82" charset="0"/>
                <a:ea typeface="Calibri" panose="020F0502020204030204" pitchFamily="34" charset="0"/>
                <a:cs typeface="Arial" panose="020B0604020202020204" pitchFamily="34" charset="0"/>
              </a:rPr>
              <a:t>). </a:t>
            </a:r>
            <a:r>
              <a:rPr lang="es-ES" altLang="es-ES" sz="1600" b="1" i="1" dirty="0">
                <a:solidFill>
                  <a:srgbClr val="24B2A4"/>
                </a:solidFill>
                <a:latin typeface="Gabriola" panose="04040605051002020D02" pitchFamily="82" charset="0"/>
                <a:ea typeface="Calibri" panose="020F0502020204030204" pitchFamily="34" charset="0"/>
                <a:cs typeface="Arial" panose="020B0604020202020204" pitchFamily="34" charset="0"/>
              </a:rPr>
              <a:t>Uso de sensores de Humedad para definir riego.</a:t>
            </a:r>
            <a:r>
              <a:rPr lang="es-ES" altLang="es-ES" sz="1600" b="1" dirty="0">
                <a:solidFill>
                  <a:srgbClr val="24B2A4"/>
                </a:solidFill>
                <a:latin typeface="Gabriola" panose="04040605051002020D02" pitchFamily="82" charset="0"/>
                <a:ea typeface="Calibri" panose="020F0502020204030204" pitchFamily="34" charset="0"/>
                <a:cs typeface="Arial" panose="020B0604020202020204" pitchFamily="34" charset="0"/>
              </a:rPr>
              <a:t> Obtenido de </a:t>
            </a:r>
            <a:r>
              <a:rPr lang="es-ES" altLang="es-ES" sz="1600" b="1" dirty="0" err="1">
                <a:solidFill>
                  <a:srgbClr val="24B2A4"/>
                </a:solidFill>
                <a:latin typeface="Gabriola" panose="04040605051002020D02" pitchFamily="82" charset="0"/>
                <a:ea typeface="Calibri" panose="020F0502020204030204" pitchFamily="34" charset="0"/>
                <a:cs typeface="Arial" panose="020B0604020202020204" pitchFamily="34" charset="0"/>
              </a:rPr>
              <a:t>intagri</a:t>
            </a:r>
            <a:r>
              <a:rPr lang="es-ES" altLang="es-ES" sz="1600" b="1" dirty="0">
                <a:solidFill>
                  <a:srgbClr val="24B2A4"/>
                </a:solidFill>
                <a:latin typeface="Gabriola" panose="04040605051002020D02" pitchFamily="82" charset="0"/>
                <a:ea typeface="Calibri" panose="020F0502020204030204" pitchFamily="34" charset="0"/>
                <a:cs typeface="Arial" panose="020B0604020202020204" pitchFamily="34" charset="0"/>
              </a:rPr>
              <a:t>: https://www.intagri.com/articulos/agua-riego/uso-de-sensores-de-humedad-para-definir-riego</a:t>
            </a:r>
          </a:p>
          <a:p>
            <a:pPr lvl="0" algn="just" eaLnBrk="0" fontAlgn="base" hangingPunct="0">
              <a:spcBef>
                <a:spcPct val="0"/>
              </a:spcBef>
              <a:spcAft>
                <a:spcPct val="0"/>
              </a:spcAft>
              <a:buClrTx/>
            </a:pPr>
            <a:endParaRPr lang="es-ES" altLang="es-ES" sz="1600" b="1" dirty="0">
              <a:solidFill>
                <a:srgbClr val="24B2A4"/>
              </a:solidFill>
              <a:latin typeface="Gabriola" panose="04040605051002020D02" pitchFamily="82" charset="0"/>
            </a:endParaRPr>
          </a:p>
          <a:p>
            <a:pPr marL="171450" lvl="0" indent="-171450" algn="just" eaLnBrk="0" fontAlgn="base" hangingPunct="0">
              <a:spcBef>
                <a:spcPct val="0"/>
              </a:spcBef>
              <a:spcAft>
                <a:spcPct val="0"/>
              </a:spcAft>
              <a:buClrTx/>
              <a:buFont typeface="Arial" panose="020B0604020202020204" pitchFamily="34" charset="0"/>
              <a:buChar char="•"/>
            </a:pPr>
            <a:r>
              <a:rPr lang="es-ES" altLang="es-ES" sz="1600" b="1" dirty="0" err="1">
                <a:solidFill>
                  <a:srgbClr val="24B2A4"/>
                </a:solidFill>
                <a:latin typeface="Gabriola" panose="04040605051002020D02" pitchFamily="82" charset="0"/>
                <a:ea typeface="Calibri" panose="020F0502020204030204" pitchFamily="34" charset="0"/>
                <a:cs typeface="Arial" panose="020B0604020202020204" pitchFamily="34" charset="0"/>
              </a:rPr>
              <a:t>Lasmonedasdejudas</a:t>
            </a:r>
            <a:r>
              <a:rPr lang="es-ES" altLang="es-ES" sz="1600" b="1" dirty="0">
                <a:solidFill>
                  <a:srgbClr val="24B2A4"/>
                </a:solidFill>
                <a:latin typeface="Gabriola" panose="04040605051002020D02" pitchFamily="82" charset="0"/>
                <a:ea typeface="Calibri" panose="020F0502020204030204" pitchFamily="34" charset="0"/>
                <a:cs typeface="Arial" panose="020B0604020202020204" pitchFamily="34" charset="0"/>
              </a:rPr>
              <a:t>. (2017, 01 31). </a:t>
            </a:r>
            <a:r>
              <a:rPr lang="es-ES" altLang="es-ES" sz="1600" b="1" i="1" dirty="0">
                <a:solidFill>
                  <a:srgbClr val="24B2A4"/>
                </a:solidFill>
                <a:latin typeface="Gabriola" panose="04040605051002020D02" pitchFamily="82" charset="0"/>
                <a:ea typeface="Calibri" panose="020F0502020204030204" pitchFamily="34" charset="0"/>
                <a:cs typeface="Arial" panose="020B0604020202020204" pitchFamily="34" charset="0"/>
              </a:rPr>
              <a:t>Sistema de riego hecho con </a:t>
            </a:r>
            <a:r>
              <a:rPr lang="es-ES" altLang="es-ES" sz="1600" b="1" i="1" dirty="0" err="1">
                <a:solidFill>
                  <a:srgbClr val="24B2A4"/>
                </a:solidFill>
                <a:latin typeface="Gabriola" panose="04040605051002020D02" pitchFamily="82" charset="0"/>
                <a:ea typeface="Calibri" panose="020F0502020204030204" pitchFamily="34" charset="0"/>
                <a:cs typeface="Arial" panose="020B0604020202020204" pitchFamily="34" charset="0"/>
              </a:rPr>
              <a:t>arduino</a:t>
            </a:r>
            <a:r>
              <a:rPr lang="es-ES" altLang="es-ES" sz="1600" b="1" i="1" dirty="0">
                <a:solidFill>
                  <a:srgbClr val="24B2A4"/>
                </a:solidFill>
                <a:latin typeface="Gabriola" panose="04040605051002020D02" pitchFamily="82" charset="0"/>
                <a:ea typeface="Calibri" panose="020F0502020204030204" pitchFamily="34" charset="0"/>
                <a:cs typeface="Arial" panose="020B0604020202020204" pitchFamily="34" charset="0"/>
              </a:rPr>
              <a:t> y varios sensores de luz, temperatura y humedad que usa una </a:t>
            </a:r>
            <a:r>
              <a:rPr lang="es-ES" altLang="es-ES" sz="1600" b="1" i="1" dirty="0" err="1">
                <a:solidFill>
                  <a:srgbClr val="24B2A4"/>
                </a:solidFill>
                <a:latin typeface="Gabriola" panose="04040605051002020D02" pitchFamily="82" charset="0"/>
                <a:ea typeface="Calibri" panose="020F0502020204030204" pitchFamily="34" charset="0"/>
                <a:cs typeface="Arial" panose="020B0604020202020204" pitchFamily="34" charset="0"/>
              </a:rPr>
              <a:t>minibomba</a:t>
            </a:r>
            <a:r>
              <a:rPr lang="es-ES" altLang="es-ES" sz="1600" b="1" i="1" dirty="0">
                <a:solidFill>
                  <a:srgbClr val="24B2A4"/>
                </a:solidFill>
                <a:latin typeface="Gabriola" panose="04040605051002020D02" pitchFamily="82" charset="0"/>
                <a:ea typeface="Calibri" panose="020F0502020204030204" pitchFamily="34" charset="0"/>
                <a:cs typeface="Arial" panose="020B0604020202020204" pitchFamily="34" charset="0"/>
              </a:rPr>
              <a:t> de agua. .</a:t>
            </a:r>
            <a:r>
              <a:rPr lang="es-ES" altLang="es-ES" sz="1600" b="1" dirty="0">
                <a:solidFill>
                  <a:srgbClr val="24B2A4"/>
                </a:solidFill>
                <a:latin typeface="Gabriola" panose="04040605051002020D02" pitchFamily="82" charset="0"/>
                <a:ea typeface="Calibri" panose="020F0502020204030204" pitchFamily="34" charset="0"/>
                <a:cs typeface="Arial" panose="020B0604020202020204" pitchFamily="34" charset="0"/>
              </a:rPr>
              <a:t> </a:t>
            </a:r>
            <a:r>
              <a:rPr lang="es-ES" altLang="es-ES" sz="1600" b="1" dirty="0" err="1">
                <a:solidFill>
                  <a:srgbClr val="24B2A4"/>
                </a:solidFill>
                <a:latin typeface="Gabriola" panose="04040605051002020D02" pitchFamily="82" charset="0"/>
                <a:ea typeface="Calibri" panose="020F0502020204030204" pitchFamily="34" charset="0"/>
                <a:cs typeface="Arial" panose="020B0604020202020204" pitchFamily="34" charset="0"/>
              </a:rPr>
              <a:t>Retrieved</a:t>
            </a:r>
            <a:r>
              <a:rPr lang="es-ES" altLang="es-ES" sz="1600" b="1" dirty="0">
                <a:solidFill>
                  <a:srgbClr val="24B2A4"/>
                </a:solidFill>
                <a:latin typeface="Gabriola" panose="04040605051002020D02" pitchFamily="82" charset="0"/>
                <a:ea typeface="Calibri" panose="020F0502020204030204" pitchFamily="34" charset="0"/>
                <a:cs typeface="Arial" panose="020B0604020202020204" pitchFamily="34" charset="0"/>
              </a:rPr>
              <a:t> </a:t>
            </a:r>
            <a:r>
              <a:rPr lang="es-ES" altLang="es-ES" sz="1600" b="1" dirty="0" err="1">
                <a:solidFill>
                  <a:srgbClr val="24B2A4"/>
                </a:solidFill>
                <a:latin typeface="Gabriola" panose="04040605051002020D02" pitchFamily="82" charset="0"/>
                <a:ea typeface="Calibri" panose="020F0502020204030204" pitchFamily="34" charset="0"/>
                <a:cs typeface="Arial" panose="020B0604020202020204" pitchFamily="34" charset="0"/>
              </a:rPr>
              <a:t>from</a:t>
            </a:r>
            <a:r>
              <a:rPr lang="es-ES" altLang="es-ES" sz="1600" b="1" dirty="0">
                <a:solidFill>
                  <a:srgbClr val="24B2A4"/>
                </a:solidFill>
                <a:latin typeface="Gabriola" panose="04040605051002020D02" pitchFamily="82" charset="0"/>
                <a:ea typeface="Calibri" panose="020F0502020204030204" pitchFamily="34" charset="0"/>
                <a:cs typeface="Arial" panose="020B0604020202020204" pitchFamily="34" charset="0"/>
              </a:rPr>
              <a:t> Las Monedas de Judas: </a:t>
            </a:r>
            <a:r>
              <a:rPr lang="es-ES" altLang="es-ES" sz="1800" b="1" dirty="0">
                <a:solidFill>
                  <a:srgbClr val="24B2A4"/>
                </a:solidFill>
                <a:latin typeface="Gabriola" panose="04040605051002020D02" pitchFamily="82"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https://lasmonedasdejudas.wordpress.com/2017/01/31/</a:t>
            </a:r>
            <a:r>
              <a:rPr lang="es-ES" altLang="es-ES" sz="1800" b="1">
                <a:solidFill>
                  <a:srgbClr val="24B2A4"/>
                </a:solidFill>
                <a:latin typeface="Gabriola" panose="04040605051002020D02" pitchFamily="82"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sistema-de-riego-hecho-con-arduino-y-varios-sensores-de-luz-temperatura-y-humedad-que-usa-una-minibomba-de-agua/</a:t>
            </a:r>
            <a:endParaRPr lang="es-ES" altLang="es-ES" sz="1800" b="1">
              <a:solidFill>
                <a:srgbClr val="24B2A4"/>
              </a:solidFill>
              <a:latin typeface="Gabriola" panose="04040605051002020D02" pitchFamily="82" charset="0"/>
              <a:ea typeface="Calibri" panose="020F0502020204030204" pitchFamily="34" charset="0"/>
              <a:cs typeface="Arial" panose="020B0604020202020204" pitchFamily="34" charset="0"/>
            </a:endParaRPr>
          </a:p>
          <a:p>
            <a:pPr lvl="0" algn="just" eaLnBrk="0" fontAlgn="base" hangingPunct="0">
              <a:spcBef>
                <a:spcPct val="0"/>
              </a:spcBef>
              <a:spcAft>
                <a:spcPct val="0"/>
              </a:spcAft>
              <a:buClrTx/>
            </a:pPr>
            <a:endParaRPr lang="es-ES" altLang="es-ES" sz="1800" b="1" dirty="0">
              <a:solidFill>
                <a:srgbClr val="24B2A4"/>
              </a:solidFill>
              <a:latin typeface="Gabriola" panose="04040605051002020D02" pitchFamily="82" charset="0"/>
              <a:ea typeface="Calibri" panose="020F0502020204030204" pitchFamily="34" charset="0"/>
              <a:cs typeface="Arial" panose="020B0604020202020204" pitchFamily="34" charset="0"/>
            </a:endParaRPr>
          </a:p>
          <a:p>
            <a:pPr marL="171450" indent="-171450" algn="just" eaLnBrk="0" fontAlgn="base" hangingPunct="0">
              <a:spcBef>
                <a:spcPct val="0"/>
              </a:spcBef>
              <a:spcAft>
                <a:spcPct val="0"/>
              </a:spcAft>
              <a:buClrTx/>
              <a:buFont typeface="Arial" panose="020B0604020202020204" pitchFamily="34" charset="0"/>
              <a:buChar char="•"/>
            </a:pPr>
            <a:r>
              <a:rPr lang="en-US" sz="1800" b="1" dirty="0" err="1">
                <a:solidFill>
                  <a:srgbClr val="24B2A4"/>
                </a:solidFill>
                <a:latin typeface="Gabriola" panose="04040605051002020D02" pitchFamily="82" charset="0"/>
              </a:rPr>
              <a:t>Gavilán</a:t>
            </a:r>
            <a:r>
              <a:rPr lang="en-US" sz="1800" b="1" dirty="0">
                <a:solidFill>
                  <a:srgbClr val="24B2A4"/>
                </a:solidFill>
                <a:latin typeface="Gabriola" panose="04040605051002020D02" pitchFamily="82" charset="0"/>
              </a:rPr>
              <a:t>, P., Martinez-</a:t>
            </a:r>
            <a:r>
              <a:rPr lang="en-US" sz="1800" b="1" dirty="0" err="1">
                <a:solidFill>
                  <a:srgbClr val="24B2A4"/>
                </a:solidFill>
                <a:latin typeface="Gabriola" panose="04040605051002020D02" pitchFamily="82" charset="0"/>
              </a:rPr>
              <a:t>Ferri</a:t>
            </a:r>
            <a:r>
              <a:rPr lang="en-US" sz="1800" b="1" dirty="0">
                <a:solidFill>
                  <a:srgbClr val="24B2A4"/>
                </a:solidFill>
                <a:latin typeface="Gabriola" panose="04040605051002020D02" pitchFamily="82" charset="0"/>
              </a:rPr>
              <a:t>, E., &amp; Lozano, D. (2018). </a:t>
            </a:r>
            <a:r>
              <a:rPr lang="en-US" sz="1800" b="1" i="1" dirty="0" err="1">
                <a:solidFill>
                  <a:srgbClr val="24B2A4"/>
                </a:solidFill>
                <a:latin typeface="Gabriola" panose="04040605051002020D02" pitchFamily="82" charset="0"/>
              </a:rPr>
              <a:t>Consumo</a:t>
            </a:r>
            <a:r>
              <a:rPr lang="en-US" sz="1800" b="1" i="1" dirty="0">
                <a:solidFill>
                  <a:srgbClr val="24B2A4"/>
                </a:solidFill>
                <a:latin typeface="Gabriola" panose="04040605051002020D02" pitchFamily="82" charset="0"/>
              </a:rPr>
              <a:t> de </a:t>
            </a:r>
            <a:r>
              <a:rPr lang="en-US" sz="1800" b="1" i="1" dirty="0" err="1">
                <a:solidFill>
                  <a:srgbClr val="24B2A4"/>
                </a:solidFill>
                <a:latin typeface="Gabriola" panose="04040605051002020D02" pitchFamily="82" charset="0"/>
              </a:rPr>
              <a:t>agua</a:t>
            </a:r>
            <a:r>
              <a:rPr lang="en-US" sz="1800" b="1" i="1" dirty="0">
                <a:solidFill>
                  <a:srgbClr val="24B2A4"/>
                </a:solidFill>
                <a:latin typeface="Gabriola" panose="04040605051002020D02" pitchFamily="82" charset="0"/>
              </a:rPr>
              <a:t> e </a:t>
            </a:r>
            <a:r>
              <a:rPr lang="en-US" sz="1800" b="1" i="1" dirty="0" err="1">
                <a:solidFill>
                  <a:srgbClr val="24B2A4"/>
                </a:solidFill>
                <a:latin typeface="Gabriola" panose="04040605051002020D02" pitchFamily="82" charset="0"/>
              </a:rPr>
              <a:t>indicadores</a:t>
            </a:r>
            <a:r>
              <a:rPr lang="en-US" sz="1800" b="1" i="1" dirty="0">
                <a:solidFill>
                  <a:srgbClr val="24B2A4"/>
                </a:solidFill>
                <a:latin typeface="Gabriola" panose="04040605051002020D02" pitchFamily="82" charset="0"/>
              </a:rPr>
              <a:t> de </a:t>
            </a:r>
            <a:r>
              <a:rPr lang="en-US" sz="1800" b="1" i="1" dirty="0" err="1">
                <a:solidFill>
                  <a:srgbClr val="24B2A4"/>
                </a:solidFill>
                <a:latin typeface="Gabriola" panose="04040605051002020D02" pitchFamily="82" charset="0"/>
              </a:rPr>
              <a:t>riego</a:t>
            </a:r>
            <a:r>
              <a:rPr lang="en-US" sz="1800" b="1" i="1" dirty="0">
                <a:solidFill>
                  <a:srgbClr val="24B2A4"/>
                </a:solidFill>
                <a:latin typeface="Gabriola" panose="04040605051002020D02" pitchFamily="82" charset="0"/>
              </a:rPr>
              <a:t> del </a:t>
            </a:r>
            <a:r>
              <a:rPr lang="en-US" sz="1800" b="1" i="1" dirty="0" err="1">
                <a:solidFill>
                  <a:srgbClr val="24B2A4"/>
                </a:solidFill>
                <a:latin typeface="Gabriola" panose="04040605051002020D02" pitchFamily="82" charset="0"/>
              </a:rPr>
              <a:t>cultivo</a:t>
            </a:r>
            <a:r>
              <a:rPr lang="en-US" sz="1800" b="1" i="1" dirty="0">
                <a:solidFill>
                  <a:srgbClr val="24B2A4"/>
                </a:solidFill>
                <a:latin typeface="Gabriola" panose="04040605051002020D02" pitchFamily="82" charset="0"/>
              </a:rPr>
              <a:t> de la </a:t>
            </a:r>
            <a:r>
              <a:rPr lang="en-US" sz="1800" b="1" i="1" dirty="0" err="1">
                <a:solidFill>
                  <a:srgbClr val="24B2A4"/>
                </a:solidFill>
                <a:latin typeface="Gabriola" panose="04040605051002020D02" pitchFamily="82" charset="0"/>
              </a:rPr>
              <a:t>frambuesa</a:t>
            </a:r>
            <a:r>
              <a:rPr lang="en-US" sz="1800" b="1" i="1" dirty="0">
                <a:solidFill>
                  <a:srgbClr val="24B2A4"/>
                </a:solidFill>
                <a:latin typeface="Gabriola" panose="04040605051002020D02" pitchFamily="82" charset="0"/>
              </a:rPr>
              <a:t> </a:t>
            </a:r>
            <a:r>
              <a:rPr lang="en-US" sz="1800" b="1" i="1" dirty="0" err="1">
                <a:solidFill>
                  <a:srgbClr val="24B2A4"/>
                </a:solidFill>
                <a:latin typeface="Gabriola" panose="04040605051002020D02" pitchFamily="82" charset="0"/>
              </a:rPr>
              <a:t>en</a:t>
            </a:r>
            <a:r>
              <a:rPr lang="en-US" sz="1800" b="1" i="1" dirty="0">
                <a:solidFill>
                  <a:srgbClr val="24B2A4"/>
                </a:solidFill>
                <a:latin typeface="Gabriola" panose="04040605051002020D02" pitchFamily="82" charset="0"/>
              </a:rPr>
              <a:t> Huelva</a:t>
            </a:r>
            <a:r>
              <a:rPr lang="en-US" sz="1800" b="1" dirty="0">
                <a:solidFill>
                  <a:srgbClr val="24B2A4"/>
                </a:solidFill>
                <a:latin typeface="Gabriola" panose="04040605051002020D02" pitchFamily="82" charset="0"/>
              </a:rPr>
              <a:t>. (October). Retrieved from https://www.researchgate.net/publication/328138706</a:t>
            </a:r>
          </a:p>
          <a:p>
            <a:pPr marL="171450" lvl="0" indent="-171450" algn="just" eaLnBrk="0" fontAlgn="base" hangingPunct="0">
              <a:spcBef>
                <a:spcPct val="0"/>
              </a:spcBef>
              <a:spcAft>
                <a:spcPct val="0"/>
              </a:spcAft>
              <a:buClrTx/>
              <a:buFont typeface="Arial" panose="020B0604020202020204" pitchFamily="34" charset="0"/>
              <a:buChar char="•"/>
            </a:pPr>
            <a:endParaRPr lang="es-ES" altLang="es-ES" sz="1600" b="1" dirty="0">
              <a:solidFill>
                <a:srgbClr val="24B2A4"/>
              </a:solidFill>
              <a:latin typeface="Gabriola" panose="04040605051002020D02" pitchFamily="82" charset="0"/>
            </a:endParaRPr>
          </a:p>
        </p:txBody>
      </p:sp>
    </p:spTree>
    <p:extLst>
      <p:ext uri="{BB962C8B-B14F-4D97-AF65-F5344CB8AC3E}">
        <p14:creationId xmlns:p14="http://schemas.microsoft.com/office/powerpoint/2010/main" val="2154548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365881" y="132952"/>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Gabriola" panose="04040605051002020D02" pitchFamily="82" charset="0"/>
              </a:rPr>
              <a:t>Introducción</a:t>
            </a:r>
            <a:endParaRPr b="1" dirty="0">
              <a:latin typeface="Gabriola" panose="04040605051002020D02" pitchFamily="82" charset="0"/>
            </a:endParaRPr>
          </a:p>
        </p:txBody>
      </p:sp>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7" name="Marcador de texto 6">
            <a:extLst>
              <a:ext uri="{FF2B5EF4-FFF2-40B4-BE49-F238E27FC236}">
                <a16:creationId xmlns:a16="http://schemas.microsoft.com/office/drawing/2014/main" id="{9F41CAB4-BE12-4885-B780-B06A70FD0E2F}"/>
              </a:ext>
            </a:extLst>
          </p:cNvPr>
          <p:cNvSpPr>
            <a:spLocks noGrp="1"/>
          </p:cNvSpPr>
          <p:nvPr>
            <p:ph type="body" idx="1"/>
          </p:nvPr>
        </p:nvSpPr>
        <p:spPr>
          <a:xfrm>
            <a:off x="91531" y="1174039"/>
            <a:ext cx="3560097" cy="3060810"/>
          </a:xfrm>
        </p:spPr>
        <p:txBody>
          <a:bodyPr/>
          <a:lstStyle/>
          <a:p>
            <a:pPr marL="114300" indent="0" algn="just">
              <a:buNone/>
            </a:pPr>
            <a:r>
              <a:rPr lang="es-ES" b="1" dirty="0">
                <a:solidFill>
                  <a:srgbClr val="24B2A4"/>
                </a:solidFill>
                <a:latin typeface="Gabriola" panose="04040605051002020D02" pitchFamily="82" charset="0"/>
              </a:rPr>
              <a:t>El agua es un elemento imprescindible para la vida cotidiana  por lo que cada día su escasez aumenta , por ello, este proyecto tiene  como objetivo evitar el desperdicio de agua en el riego de una plantación de flores, por medio de sistemas de riegos con programación de control automático, para asegurar el suministro cuando y en la cantidad que la planta necesite.</a:t>
            </a:r>
            <a:endParaRPr lang="en-US" b="1" dirty="0">
              <a:solidFill>
                <a:srgbClr val="24B2A4"/>
              </a:solidFill>
              <a:latin typeface="Gabriola" panose="04040605051002020D02" pitchFamily="82" charset="0"/>
            </a:endParaRPr>
          </a:p>
        </p:txBody>
      </p:sp>
      <p:pic>
        <p:nvPicPr>
          <p:cNvPr id="9" name="Imagen 8">
            <a:extLst>
              <a:ext uri="{FF2B5EF4-FFF2-40B4-BE49-F238E27FC236}">
                <a16:creationId xmlns:a16="http://schemas.microsoft.com/office/drawing/2014/main" id="{7DB55717-E242-401F-8CA6-ED61A36F100D}"/>
              </a:ext>
            </a:extLst>
          </p:cNvPr>
          <p:cNvPicPr>
            <a:picLocks noChangeAspect="1"/>
          </p:cNvPicPr>
          <p:nvPr/>
        </p:nvPicPr>
        <p:blipFill>
          <a:blip r:embed="rId3"/>
          <a:stretch>
            <a:fillRect/>
          </a:stretch>
        </p:blipFill>
        <p:spPr>
          <a:xfrm>
            <a:off x="3861439" y="1270000"/>
            <a:ext cx="3763548" cy="2221252"/>
          </a:xfrm>
          <a:prstGeom prst="rect">
            <a:avLst/>
          </a:prstGeom>
        </p:spPr>
      </p:pic>
      <p:grpSp>
        <p:nvGrpSpPr>
          <p:cNvPr id="15" name="Google Shape;4268;p39">
            <a:extLst>
              <a:ext uri="{FF2B5EF4-FFF2-40B4-BE49-F238E27FC236}">
                <a16:creationId xmlns:a16="http://schemas.microsoft.com/office/drawing/2014/main" id="{8CDA7598-27F5-42DA-B62B-EBF3111804C4}"/>
              </a:ext>
            </a:extLst>
          </p:cNvPr>
          <p:cNvGrpSpPr/>
          <p:nvPr/>
        </p:nvGrpSpPr>
        <p:grpSpPr>
          <a:xfrm>
            <a:off x="4030577" y="4453459"/>
            <a:ext cx="269526" cy="425712"/>
            <a:chOff x="1979475" y="4289300"/>
            <a:chExt cx="322400" cy="509225"/>
          </a:xfrm>
        </p:grpSpPr>
        <p:sp>
          <p:nvSpPr>
            <p:cNvPr id="16" name="Google Shape;4269;p39">
              <a:extLst>
                <a:ext uri="{FF2B5EF4-FFF2-40B4-BE49-F238E27FC236}">
                  <a16:creationId xmlns:a16="http://schemas.microsoft.com/office/drawing/2014/main" id="{D897AEA6-8B12-4E5C-95B5-9D13B014E212}"/>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70;p39">
              <a:extLst>
                <a:ext uri="{FF2B5EF4-FFF2-40B4-BE49-F238E27FC236}">
                  <a16:creationId xmlns:a16="http://schemas.microsoft.com/office/drawing/2014/main" id="{892284DB-46CC-474E-9F61-9ACE667C7362}"/>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71;p39">
              <a:extLst>
                <a:ext uri="{FF2B5EF4-FFF2-40B4-BE49-F238E27FC236}">
                  <a16:creationId xmlns:a16="http://schemas.microsoft.com/office/drawing/2014/main" id="{178FE926-5977-411F-98C9-25012C9198E0}"/>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268;p39">
            <a:extLst>
              <a:ext uri="{FF2B5EF4-FFF2-40B4-BE49-F238E27FC236}">
                <a16:creationId xmlns:a16="http://schemas.microsoft.com/office/drawing/2014/main" id="{A5C965CF-7152-486D-8791-79F62BCCFAAC}"/>
              </a:ext>
            </a:extLst>
          </p:cNvPr>
          <p:cNvGrpSpPr/>
          <p:nvPr/>
        </p:nvGrpSpPr>
        <p:grpSpPr>
          <a:xfrm>
            <a:off x="5473687" y="4472342"/>
            <a:ext cx="269526" cy="425712"/>
            <a:chOff x="1979475" y="4289300"/>
            <a:chExt cx="322400" cy="509225"/>
          </a:xfrm>
        </p:grpSpPr>
        <p:sp>
          <p:nvSpPr>
            <p:cNvPr id="28" name="Google Shape;4269;p39">
              <a:extLst>
                <a:ext uri="{FF2B5EF4-FFF2-40B4-BE49-F238E27FC236}">
                  <a16:creationId xmlns:a16="http://schemas.microsoft.com/office/drawing/2014/main" id="{D2DFF447-873C-4552-9684-13CF93FF166B}"/>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70;p39">
              <a:extLst>
                <a:ext uri="{FF2B5EF4-FFF2-40B4-BE49-F238E27FC236}">
                  <a16:creationId xmlns:a16="http://schemas.microsoft.com/office/drawing/2014/main" id="{A81F8729-1174-4F63-96B1-7AB0C49E7D56}"/>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71;p39">
              <a:extLst>
                <a:ext uri="{FF2B5EF4-FFF2-40B4-BE49-F238E27FC236}">
                  <a16:creationId xmlns:a16="http://schemas.microsoft.com/office/drawing/2014/main" id="{4548DB5F-A6C5-4BB7-B484-2211A980C068}"/>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4268;p39">
            <a:extLst>
              <a:ext uri="{FF2B5EF4-FFF2-40B4-BE49-F238E27FC236}">
                <a16:creationId xmlns:a16="http://schemas.microsoft.com/office/drawing/2014/main" id="{EF2E9167-49AF-4C83-8D1F-BF2AAD56AC0C}"/>
              </a:ext>
            </a:extLst>
          </p:cNvPr>
          <p:cNvGrpSpPr/>
          <p:nvPr/>
        </p:nvGrpSpPr>
        <p:grpSpPr>
          <a:xfrm>
            <a:off x="6127653" y="4482693"/>
            <a:ext cx="269526" cy="425712"/>
            <a:chOff x="1979475" y="4289300"/>
            <a:chExt cx="322400" cy="509225"/>
          </a:xfrm>
        </p:grpSpPr>
        <p:sp>
          <p:nvSpPr>
            <p:cNvPr id="32" name="Google Shape;4269;p39">
              <a:extLst>
                <a:ext uri="{FF2B5EF4-FFF2-40B4-BE49-F238E27FC236}">
                  <a16:creationId xmlns:a16="http://schemas.microsoft.com/office/drawing/2014/main" id="{EB455947-24AA-4CAE-879F-630EE1A8E7B0}"/>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70;p39">
              <a:extLst>
                <a:ext uri="{FF2B5EF4-FFF2-40B4-BE49-F238E27FC236}">
                  <a16:creationId xmlns:a16="http://schemas.microsoft.com/office/drawing/2014/main" id="{1DF7AB23-7970-4319-BCE0-238E853B06AC}"/>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71;p39">
              <a:extLst>
                <a:ext uri="{FF2B5EF4-FFF2-40B4-BE49-F238E27FC236}">
                  <a16:creationId xmlns:a16="http://schemas.microsoft.com/office/drawing/2014/main" id="{44655197-C068-4BEC-8567-A5779535A86A}"/>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268;p39">
            <a:extLst>
              <a:ext uri="{FF2B5EF4-FFF2-40B4-BE49-F238E27FC236}">
                <a16:creationId xmlns:a16="http://schemas.microsoft.com/office/drawing/2014/main" id="{BBF0543C-D325-47C8-93B5-4E51015559A1}"/>
              </a:ext>
            </a:extLst>
          </p:cNvPr>
          <p:cNvGrpSpPr/>
          <p:nvPr/>
        </p:nvGrpSpPr>
        <p:grpSpPr>
          <a:xfrm>
            <a:off x="6839171" y="4472342"/>
            <a:ext cx="269526" cy="425712"/>
            <a:chOff x="1979475" y="4289300"/>
            <a:chExt cx="322400" cy="509225"/>
          </a:xfrm>
        </p:grpSpPr>
        <p:sp>
          <p:nvSpPr>
            <p:cNvPr id="36" name="Google Shape;4269;p39">
              <a:extLst>
                <a:ext uri="{FF2B5EF4-FFF2-40B4-BE49-F238E27FC236}">
                  <a16:creationId xmlns:a16="http://schemas.microsoft.com/office/drawing/2014/main" id="{8E3AD0ED-53D0-4922-9739-CFBE317CF39F}"/>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70;p39">
              <a:extLst>
                <a:ext uri="{FF2B5EF4-FFF2-40B4-BE49-F238E27FC236}">
                  <a16:creationId xmlns:a16="http://schemas.microsoft.com/office/drawing/2014/main" id="{36914163-865E-4F5B-BFF2-FD474E0A3446}"/>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1;p39">
              <a:extLst>
                <a:ext uri="{FF2B5EF4-FFF2-40B4-BE49-F238E27FC236}">
                  <a16:creationId xmlns:a16="http://schemas.microsoft.com/office/drawing/2014/main" id="{2632FFFB-12EB-45B5-86E0-4F109067285E}"/>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268;p39">
            <a:extLst>
              <a:ext uri="{FF2B5EF4-FFF2-40B4-BE49-F238E27FC236}">
                <a16:creationId xmlns:a16="http://schemas.microsoft.com/office/drawing/2014/main" id="{1F786C4F-A062-4DAC-8338-794E340FC29B}"/>
              </a:ext>
            </a:extLst>
          </p:cNvPr>
          <p:cNvGrpSpPr/>
          <p:nvPr/>
        </p:nvGrpSpPr>
        <p:grpSpPr>
          <a:xfrm>
            <a:off x="7424251" y="4483728"/>
            <a:ext cx="269526" cy="425712"/>
            <a:chOff x="1979475" y="4289300"/>
            <a:chExt cx="322400" cy="509225"/>
          </a:xfrm>
        </p:grpSpPr>
        <p:sp>
          <p:nvSpPr>
            <p:cNvPr id="40" name="Google Shape;4269;p39">
              <a:extLst>
                <a:ext uri="{FF2B5EF4-FFF2-40B4-BE49-F238E27FC236}">
                  <a16:creationId xmlns:a16="http://schemas.microsoft.com/office/drawing/2014/main" id="{A6CEB921-2FA5-4588-B347-C745C96A8598}"/>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70;p39">
              <a:extLst>
                <a:ext uri="{FF2B5EF4-FFF2-40B4-BE49-F238E27FC236}">
                  <a16:creationId xmlns:a16="http://schemas.microsoft.com/office/drawing/2014/main" id="{53F57A19-B2FA-4BAA-A3DD-0B061B72B2A1}"/>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71;p39">
              <a:extLst>
                <a:ext uri="{FF2B5EF4-FFF2-40B4-BE49-F238E27FC236}">
                  <a16:creationId xmlns:a16="http://schemas.microsoft.com/office/drawing/2014/main" id="{35C8A4D3-CF02-469B-85BC-E97C20BE91C1}"/>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268;p39">
            <a:extLst>
              <a:ext uri="{FF2B5EF4-FFF2-40B4-BE49-F238E27FC236}">
                <a16:creationId xmlns:a16="http://schemas.microsoft.com/office/drawing/2014/main" id="{235269F8-22D2-4DC9-AC69-903149E928CC}"/>
              </a:ext>
            </a:extLst>
          </p:cNvPr>
          <p:cNvGrpSpPr/>
          <p:nvPr/>
        </p:nvGrpSpPr>
        <p:grpSpPr>
          <a:xfrm>
            <a:off x="8086649" y="4472342"/>
            <a:ext cx="269526" cy="425712"/>
            <a:chOff x="1979475" y="4289300"/>
            <a:chExt cx="322400" cy="509225"/>
          </a:xfrm>
        </p:grpSpPr>
        <p:sp>
          <p:nvSpPr>
            <p:cNvPr id="44" name="Google Shape;4269;p39">
              <a:extLst>
                <a:ext uri="{FF2B5EF4-FFF2-40B4-BE49-F238E27FC236}">
                  <a16:creationId xmlns:a16="http://schemas.microsoft.com/office/drawing/2014/main" id="{10393448-5B50-4916-800A-0CF402A98F1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70;p39">
              <a:extLst>
                <a:ext uri="{FF2B5EF4-FFF2-40B4-BE49-F238E27FC236}">
                  <a16:creationId xmlns:a16="http://schemas.microsoft.com/office/drawing/2014/main" id="{1614E085-0579-468F-B6F5-7E9C8CFF1741}"/>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71;p39">
              <a:extLst>
                <a:ext uri="{FF2B5EF4-FFF2-40B4-BE49-F238E27FC236}">
                  <a16:creationId xmlns:a16="http://schemas.microsoft.com/office/drawing/2014/main" id="{6D7BA37B-745D-405F-BF00-7C9A62C9D941}"/>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268;p39">
            <a:extLst>
              <a:ext uri="{FF2B5EF4-FFF2-40B4-BE49-F238E27FC236}">
                <a16:creationId xmlns:a16="http://schemas.microsoft.com/office/drawing/2014/main" id="{C0F8337D-3471-421A-A004-9F7C40F08D26}"/>
              </a:ext>
            </a:extLst>
          </p:cNvPr>
          <p:cNvGrpSpPr/>
          <p:nvPr/>
        </p:nvGrpSpPr>
        <p:grpSpPr>
          <a:xfrm>
            <a:off x="8731700" y="4464845"/>
            <a:ext cx="269526" cy="425712"/>
            <a:chOff x="1979475" y="4289300"/>
            <a:chExt cx="322400" cy="509225"/>
          </a:xfrm>
        </p:grpSpPr>
        <p:sp>
          <p:nvSpPr>
            <p:cNvPr id="48" name="Google Shape;4269;p39">
              <a:extLst>
                <a:ext uri="{FF2B5EF4-FFF2-40B4-BE49-F238E27FC236}">
                  <a16:creationId xmlns:a16="http://schemas.microsoft.com/office/drawing/2014/main" id="{454693D2-A954-4EE1-9A9B-354D31029FD3}"/>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70;p39">
              <a:extLst>
                <a:ext uri="{FF2B5EF4-FFF2-40B4-BE49-F238E27FC236}">
                  <a16:creationId xmlns:a16="http://schemas.microsoft.com/office/drawing/2014/main" id="{26499ACF-7A75-4AD3-9524-93932E41917D}"/>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71;p39">
              <a:extLst>
                <a:ext uri="{FF2B5EF4-FFF2-40B4-BE49-F238E27FC236}">
                  <a16:creationId xmlns:a16="http://schemas.microsoft.com/office/drawing/2014/main" id="{76FB2F64-9389-41A0-922D-DA3C2A8B6F13}"/>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4268;p39">
            <a:extLst>
              <a:ext uri="{FF2B5EF4-FFF2-40B4-BE49-F238E27FC236}">
                <a16:creationId xmlns:a16="http://schemas.microsoft.com/office/drawing/2014/main" id="{B80FEE4A-797C-4169-B416-C5DD56BFACCC}"/>
              </a:ext>
            </a:extLst>
          </p:cNvPr>
          <p:cNvGrpSpPr/>
          <p:nvPr/>
        </p:nvGrpSpPr>
        <p:grpSpPr>
          <a:xfrm>
            <a:off x="4767142" y="4472342"/>
            <a:ext cx="269526" cy="425712"/>
            <a:chOff x="1979475" y="4289300"/>
            <a:chExt cx="322400" cy="509225"/>
          </a:xfrm>
        </p:grpSpPr>
        <p:sp>
          <p:nvSpPr>
            <p:cNvPr id="52" name="Google Shape;4269;p39">
              <a:extLst>
                <a:ext uri="{FF2B5EF4-FFF2-40B4-BE49-F238E27FC236}">
                  <a16:creationId xmlns:a16="http://schemas.microsoft.com/office/drawing/2014/main" id="{9FC694D5-C7E4-4EC7-ADBB-99A211A5532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70;p39">
              <a:extLst>
                <a:ext uri="{FF2B5EF4-FFF2-40B4-BE49-F238E27FC236}">
                  <a16:creationId xmlns:a16="http://schemas.microsoft.com/office/drawing/2014/main" id="{8003723F-35B5-4BA2-A3A1-7597E1040AE5}"/>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71;p39">
              <a:extLst>
                <a:ext uri="{FF2B5EF4-FFF2-40B4-BE49-F238E27FC236}">
                  <a16:creationId xmlns:a16="http://schemas.microsoft.com/office/drawing/2014/main" id="{E05BCC7E-45EF-454B-A554-6844D6638030}"/>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166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274854" y="323734"/>
            <a:ext cx="3821317" cy="5133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b="1" dirty="0">
                <a:latin typeface="Gabriola" panose="04040605051002020D02" pitchFamily="82" charset="0"/>
              </a:rPr>
              <a:t>Objetivos:</a:t>
            </a:r>
          </a:p>
        </p:txBody>
      </p:sp>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7" name="Marcador de texto 6">
            <a:extLst>
              <a:ext uri="{FF2B5EF4-FFF2-40B4-BE49-F238E27FC236}">
                <a16:creationId xmlns:a16="http://schemas.microsoft.com/office/drawing/2014/main" id="{9F41CAB4-BE12-4885-B780-B06A70FD0E2F}"/>
              </a:ext>
            </a:extLst>
          </p:cNvPr>
          <p:cNvSpPr>
            <a:spLocks noGrp="1"/>
          </p:cNvSpPr>
          <p:nvPr>
            <p:ph type="body" idx="1"/>
          </p:nvPr>
        </p:nvSpPr>
        <p:spPr>
          <a:xfrm>
            <a:off x="152046" y="1174039"/>
            <a:ext cx="6027146" cy="4122790"/>
          </a:xfrm>
        </p:spPr>
        <p:txBody>
          <a:bodyPr/>
          <a:lstStyle/>
          <a:p>
            <a:pPr algn="just"/>
            <a:r>
              <a:rPr lang="es-MX" b="1" dirty="0">
                <a:solidFill>
                  <a:srgbClr val="24B2A4"/>
                </a:solidFill>
                <a:latin typeface="Gabriola" panose="04040605051002020D02" pitchFamily="82" charset="0"/>
              </a:rPr>
              <a:t>Garantizar el riego adecuado a una plantación de flores “</a:t>
            </a:r>
            <a:r>
              <a:rPr lang="es-MX" b="1" dirty="0" err="1">
                <a:solidFill>
                  <a:srgbClr val="24B2A4"/>
                </a:solidFill>
                <a:latin typeface="Gabriola" panose="04040605051002020D02" pitchFamily="82" charset="0"/>
              </a:rPr>
              <a:t>Chavelitas</a:t>
            </a:r>
            <a:r>
              <a:rPr lang="es-MX" b="1" dirty="0">
                <a:solidFill>
                  <a:srgbClr val="24B2A4"/>
                </a:solidFill>
                <a:latin typeface="Gabriola" panose="04040605051002020D02" pitchFamily="82" charset="0"/>
              </a:rPr>
              <a:t>”, para evitar desperdicio de agua, a través de un sistema de control automático, cumpliendo los estándares  recomendados para el cuidado de cultivos. </a:t>
            </a:r>
          </a:p>
          <a:p>
            <a:pPr algn="just"/>
            <a:endParaRPr lang="es-MX" b="1" dirty="0">
              <a:solidFill>
                <a:srgbClr val="24B2A4"/>
              </a:solidFill>
              <a:latin typeface="Gabriola" panose="04040605051002020D02" pitchFamily="82" charset="0"/>
            </a:endParaRPr>
          </a:p>
          <a:p>
            <a:pPr algn="just"/>
            <a:endParaRPr lang="es-MX" b="1" dirty="0">
              <a:solidFill>
                <a:srgbClr val="24B2A4"/>
              </a:solidFill>
              <a:latin typeface="Gabriola" panose="04040605051002020D02" pitchFamily="82" charset="0"/>
            </a:endParaRPr>
          </a:p>
          <a:p>
            <a:pPr marL="114300" indent="0" algn="just">
              <a:buNone/>
            </a:pPr>
            <a:endParaRPr lang="es-MX" b="1" dirty="0">
              <a:solidFill>
                <a:srgbClr val="24B2A4"/>
              </a:solidFill>
              <a:latin typeface="Gabriola" panose="04040605051002020D02" pitchFamily="82" charset="0"/>
            </a:endParaRPr>
          </a:p>
        </p:txBody>
      </p:sp>
      <p:grpSp>
        <p:nvGrpSpPr>
          <p:cNvPr id="15" name="Google Shape;4268;p39">
            <a:extLst>
              <a:ext uri="{FF2B5EF4-FFF2-40B4-BE49-F238E27FC236}">
                <a16:creationId xmlns:a16="http://schemas.microsoft.com/office/drawing/2014/main" id="{8CDA7598-27F5-42DA-B62B-EBF3111804C4}"/>
              </a:ext>
            </a:extLst>
          </p:cNvPr>
          <p:cNvGrpSpPr/>
          <p:nvPr/>
        </p:nvGrpSpPr>
        <p:grpSpPr>
          <a:xfrm>
            <a:off x="4030577" y="4453459"/>
            <a:ext cx="269526" cy="425712"/>
            <a:chOff x="1979475" y="4289300"/>
            <a:chExt cx="322400" cy="509225"/>
          </a:xfrm>
        </p:grpSpPr>
        <p:sp>
          <p:nvSpPr>
            <p:cNvPr id="16" name="Google Shape;4269;p39">
              <a:extLst>
                <a:ext uri="{FF2B5EF4-FFF2-40B4-BE49-F238E27FC236}">
                  <a16:creationId xmlns:a16="http://schemas.microsoft.com/office/drawing/2014/main" id="{D897AEA6-8B12-4E5C-95B5-9D13B014E212}"/>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70;p39">
              <a:extLst>
                <a:ext uri="{FF2B5EF4-FFF2-40B4-BE49-F238E27FC236}">
                  <a16:creationId xmlns:a16="http://schemas.microsoft.com/office/drawing/2014/main" id="{892284DB-46CC-474E-9F61-9ACE667C7362}"/>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71;p39">
              <a:extLst>
                <a:ext uri="{FF2B5EF4-FFF2-40B4-BE49-F238E27FC236}">
                  <a16:creationId xmlns:a16="http://schemas.microsoft.com/office/drawing/2014/main" id="{178FE926-5977-411F-98C9-25012C9198E0}"/>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268;p39">
            <a:extLst>
              <a:ext uri="{FF2B5EF4-FFF2-40B4-BE49-F238E27FC236}">
                <a16:creationId xmlns:a16="http://schemas.microsoft.com/office/drawing/2014/main" id="{A5C965CF-7152-486D-8791-79F62BCCFAAC}"/>
              </a:ext>
            </a:extLst>
          </p:cNvPr>
          <p:cNvGrpSpPr/>
          <p:nvPr/>
        </p:nvGrpSpPr>
        <p:grpSpPr>
          <a:xfrm>
            <a:off x="5473687" y="4472342"/>
            <a:ext cx="269526" cy="425712"/>
            <a:chOff x="1979475" y="4289300"/>
            <a:chExt cx="322400" cy="509225"/>
          </a:xfrm>
        </p:grpSpPr>
        <p:sp>
          <p:nvSpPr>
            <p:cNvPr id="28" name="Google Shape;4269;p39">
              <a:extLst>
                <a:ext uri="{FF2B5EF4-FFF2-40B4-BE49-F238E27FC236}">
                  <a16:creationId xmlns:a16="http://schemas.microsoft.com/office/drawing/2014/main" id="{D2DFF447-873C-4552-9684-13CF93FF166B}"/>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70;p39">
              <a:extLst>
                <a:ext uri="{FF2B5EF4-FFF2-40B4-BE49-F238E27FC236}">
                  <a16:creationId xmlns:a16="http://schemas.microsoft.com/office/drawing/2014/main" id="{A81F8729-1174-4F63-96B1-7AB0C49E7D56}"/>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71;p39">
              <a:extLst>
                <a:ext uri="{FF2B5EF4-FFF2-40B4-BE49-F238E27FC236}">
                  <a16:creationId xmlns:a16="http://schemas.microsoft.com/office/drawing/2014/main" id="{4548DB5F-A6C5-4BB7-B484-2211A980C068}"/>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4268;p39">
            <a:extLst>
              <a:ext uri="{FF2B5EF4-FFF2-40B4-BE49-F238E27FC236}">
                <a16:creationId xmlns:a16="http://schemas.microsoft.com/office/drawing/2014/main" id="{EF2E9167-49AF-4C83-8D1F-BF2AAD56AC0C}"/>
              </a:ext>
            </a:extLst>
          </p:cNvPr>
          <p:cNvGrpSpPr/>
          <p:nvPr/>
        </p:nvGrpSpPr>
        <p:grpSpPr>
          <a:xfrm>
            <a:off x="6127653" y="4482693"/>
            <a:ext cx="269526" cy="425712"/>
            <a:chOff x="1979475" y="4289300"/>
            <a:chExt cx="322400" cy="509225"/>
          </a:xfrm>
        </p:grpSpPr>
        <p:sp>
          <p:nvSpPr>
            <p:cNvPr id="32" name="Google Shape;4269;p39">
              <a:extLst>
                <a:ext uri="{FF2B5EF4-FFF2-40B4-BE49-F238E27FC236}">
                  <a16:creationId xmlns:a16="http://schemas.microsoft.com/office/drawing/2014/main" id="{EB455947-24AA-4CAE-879F-630EE1A8E7B0}"/>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70;p39">
              <a:extLst>
                <a:ext uri="{FF2B5EF4-FFF2-40B4-BE49-F238E27FC236}">
                  <a16:creationId xmlns:a16="http://schemas.microsoft.com/office/drawing/2014/main" id="{1DF7AB23-7970-4319-BCE0-238E853B06AC}"/>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71;p39">
              <a:extLst>
                <a:ext uri="{FF2B5EF4-FFF2-40B4-BE49-F238E27FC236}">
                  <a16:creationId xmlns:a16="http://schemas.microsoft.com/office/drawing/2014/main" id="{44655197-C068-4BEC-8567-A5779535A86A}"/>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268;p39">
            <a:extLst>
              <a:ext uri="{FF2B5EF4-FFF2-40B4-BE49-F238E27FC236}">
                <a16:creationId xmlns:a16="http://schemas.microsoft.com/office/drawing/2014/main" id="{BBF0543C-D325-47C8-93B5-4E51015559A1}"/>
              </a:ext>
            </a:extLst>
          </p:cNvPr>
          <p:cNvGrpSpPr/>
          <p:nvPr/>
        </p:nvGrpSpPr>
        <p:grpSpPr>
          <a:xfrm>
            <a:off x="6839171" y="4472342"/>
            <a:ext cx="269526" cy="425712"/>
            <a:chOff x="1979475" y="4289300"/>
            <a:chExt cx="322400" cy="509225"/>
          </a:xfrm>
        </p:grpSpPr>
        <p:sp>
          <p:nvSpPr>
            <p:cNvPr id="36" name="Google Shape;4269;p39">
              <a:extLst>
                <a:ext uri="{FF2B5EF4-FFF2-40B4-BE49-F238E27FC236}">
                  <a16:creationId xmlns:a16="http://schemas.microsoft.com/office/drawing/2014/main" id="{8E3AD0ED-53D0-4922-9739-CFBE317CF39F}"/>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70;p39">
              <a:extLst>
                <a:ext uri="{FF2B5EF4-FFF2-40B4-BE49-F238E27FC236}">
                  <a16:creationId xmlns:a16="http://schemas.microsoft.com/office/drawing/2014/main" id="{36914163-865E-4F5B-BFF2-FD474E0A3446}"/>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1;p39">
              <a:extLst>
                <a:ext uri="{FF2B5EF4-FFF2-40B4-BE49-F238E27FC236}">
                  <a16:creationId xmlns:a16="http://schemas.microsoft.com/office/drawing/2014/main" id="{2632FFFB-12EB-45B5-86E0-4F109067285E}"/>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268;p39">
            <a:extLst>
              <a:ext uri="{FF2B5EF4-FFF2-40B4-BE49-F238E27FC236}">
                <a16:creationId xmlns:a16="http://schemas.microsoft.com/office/drawing/2014/main" id="{1F786C4F-A062-4DAC-8338-794E340FC29B}"/>
              </a:ext>
            </a:extLst>
          </p:cNvPr>
          <p:cNvGrpSpPr/>
          <p:nvPr/>
        </p:nvGrpSpPr>
        <p:grpSpPr>
          <a:xfrm>
            <a:off x="7424251" y="4483728"/>
            <a:ext cx="269526" cy="425712"/>
            <a:chOff x="1979475" y="4289300"/>
            <a:chExt cx="322400" cy="509225"/>
          </a:xfrm>
        </p:grpSpPr>
        <p:sp>
          <p:nvSpPr>
            <p:cNvPr id="40" name="Google Shape;4269;p39">
              <a:extLst>
                <a:ext uri="{FF2B5EF4-FFF2-40B4-BE49-F238E27FC236}">
                  <a16:creationId xmlns:a16="http://schemas.microsoft.com/office/drawing/2014/main" id="{A6CEB921-2FA5-4588-B347-C745C96A8598}"/>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70;p39">
              <a:extLst>
                <a:ext uri="{FF2B5EF4-FFF2-40B4-BE49-F238E27FC236}">
                  <a16:creationId xmlns:a16="http://schemas.microsoft.com/office/drawing/2014/main" id="{53F57A19-B2FA-4BAA-A3DD-0B061B72B2A1}"/>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71;p39">
              <a:extLst>
                <a:ext uri="{FF2B5EF4-FFF2-40B4-BE49-F238E27FC236}">
                  <a16:creationId xmlns:a16="http://schemas.microsoft.com/office/drawing/2014/main" id="{35C8A4D3-CF02-469B-85BC-E97C20BE91C1}"/>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268;p39">
            <a:extLst>
              <a:ext uri="{FF2B5EF4-FFF2-40B4-BE49-F238E27FC236}">
                <a16:creationId xmlns:a16="http://schemas.microsoft.com/office/drawing/2014/main" id="{235269F8-22D2-4DC9-AC69-903149E928CC}"/>
              </a:ext>
            </a:extLst>
          </p:cNvPr>
          <p:cNvGrpSpPr/>
          <p:nvPr/>
        </p:nvGrpSpPr>
        <p:grpSpPr>
          <a:xfrm>
            <a:off x="8086649" y="4472342"/>
            <a:ext cx="269526" cy="425712"/>
            <a:chOff x="1979475" y="4289300"/>
            <a:chExt cx="322400" cy="509225"/>
          </a:xfrm>
        </p:grpSpPr>
        <p:sp>
          <p:nvSpPr>
            <p:cNvPr id="44" name="Google Shape;4269;p39">
              <a:extLst>
                <a:ext uri="{FF2B5EF4-FFF2-40B4-BE49-F238E27FC236}">
                  <a16:creationId xmlns:a16="http://schemas.microsoft.com/office/drawing/2014/main" id="{10393448-5B50-4916-800A-0CF402A98F1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70;p39">
              <a:extLst>
                <a:ext uri="{FF2B5EF4-FFF2-40B4-BE49-F238E27FC236}">
                  <a16:creationId xmlns:a16="http://schemas.microsoft.com/office/drawing/2014/main" id="{1614E085-0579-468F-B6F5-7E9C8CFF1741}"/>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71;p39">
              <a:extLst>
                <a:ext uri="{FF2B5EF4-FFF2-40B4-BE49-F238E27FC236}">
                  <a16:creationId xmlns:a16="http://schemas.microsoft.com/office/drawing/2014/main" id="{6D7BA37B-745D-405F-BF00-7C9A62C9D941}"/>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268;p39">
            <a:extLst>
              <a:ext uri="{FF2B5EF4-FFF2-40B4-BE49-F238E27FC236}">
                <a16:creationId xmlns:a16="http://schemas.microsoft.com/office/drawing/2014/main" id="{C0F8337D-3471-421A-A004-9F7C40F08D26}"/>
              </a:ext>
            </a:extLst>
          </p:cNvPr>
          <p:cNvGrpSpPr/>
          <p:nvPr/>
        </p:nvGrpSpPr>
        <p:grpSpPr>
          <a:xfrm>
            <a:off x="8731700" y="4464845"/>
            <a:ext cx="269526" cy="425712"/>
            <a:chOff x="1979475" y="4289300"/>
            <a:chExt cx="322400" cy="509225"/>
          </a:xfrm>
        </p:grpSpPr>
        <p:sp>
          <p:nvSpPr>
            <p:cNvPr id="48" name="Google Shape;4269;p39">
              <a:extLst>
                <a:ext uri="{FF2B5EF4-FFF2-40B4-BE49-F238E27FC236}">
                  <a16:creationId xmlns:a16="http://schemas.microsoft.com/office/drawing/2014/main" id="{454693D2-A954-4EE1-9A9B-354D31029FD3}"/>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70;p39">
              <a:extLst>
                <a:ext uri="{FF2B5EF4-FFF2-40B4-BE49-F238E27FC236}">
                  <a16:creationId xmlns:a16="http://schemas.microsoft.com/office/drawing/2014/main" id="{26499ACF-7A75-4AD3-9524-93932E41917D}"/>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71;p39">
              <a:extLst>
                <a:ext uri="{FF2B5EF4-FFF2-40B4-BE49-F238E27FC236}">
                  <a16:creationId xmlns:a16="http://schemas.microsoft.com/office/drawing/2014/main" id="{76FB2F64-9389-41A0-922D-DA3C2A8B6F13}"/>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4268;p39">
            <a:extLst>
              <a:ext uri="{FF2B5EF4-FFF2-40B4-BE49-F238E27FC236}">
                <a16:creationId xmlns:a16="http://schemas.microsoft.com/office/drawing/2014/main" id="{B80FEE4A-797C-4169-B416-C5DD56BFACCC}"/>
              </a:ext>
            </a:extLst>
          </p:cNvPr>
          <p:cNvGrpSpPr/>
          <p:nvPr/>
        </p:nvGrpSpPr>
        <p:grpSpPr>
          <a:xfrm>
            <a:off x="4767142" y="4472342"/>
            <a:ext cx="269526" cy="425712"/>
            <a:chOff x="1979475" y="4289300"/>
            <a:chExt cx="322400" cy="509225"/>
          </a:xfrm>
        </p:grpSpPr>
        <p:sp>
          <p:nvSpPr>
            <p:cNvPr id="52" name="Google Shape;4269;p39">
              <a:extLst>
                <a:ext uri="{FF2B5EF4-FFF2-40B4-BE49-F238E27FC236}">
                  <a16:creationId xmlns:a16="http://schemas.microsoft.com/office/drawing/2014/main" id="{9FC694D5-C7E4-4EC7-ADBB-99A211A5532E}"/>
                </a:ext>
              </a:extLst>
            </p:cNvPr>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70;p39">
              <a:extLst>
                <a:ext uri="{FF2B5EF4-FFF2-40B4-BE49-F238E27FC236}">
                  <a16:creationId xmlns:a16="http://schemas.microsoft.com/office/drawing/2014/main" id="{8003723F-35B5-4BA2-A3A1-7597E1040AE5}"/>
                </a:ext>
              </a:extLst>
            </p:cNvPr>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71;p39">
              <a:extLst>
                <a:ext uri="{FF2B5EF4-FFF2-40B4-BE49-F238E27FC236}">
                  <a16:creationId xmlns:a16="http://schemas.microsoft.com/office/drawing/2014/main" id="{E05BCC7E-45EF-454B-A554-6844D6638030}"/>
                </a:ext>
              </a:extLst>
            </p:cNvPr>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ángulo 1">
            <a:extLst>
              <a:ext uri="{FF2B5EF4-FFF2-40B4-BE49-F238E27FC236}">
                <a16:creationId xmlns:a16="http://schemas.microsoft.com/office/drawing/2014/main" id="{35B80B99-A866-485A-BB23-5C278206A7B9}"/>
              </a:ext>
            </a:extLst>
          </p:cNvPr>
          <p:cNvSpPr/>
          <p:nvPr/>
        </p:nvSpPr>
        <p:spPr>
          <a:xfrm>
            <a:off x="245314" y="2275030"/>
            <a:ext cx="2412447" cy="400110"/>
          </a:xfrm>
          <a:prstGeom prst="rect">
            <a:avLst/>
          </a:prstGeom>
        </p:spPr>
        <p:txBody>
          <a:bodyPr wrap="square">
            <a:spAutoFit/>
          </a:bodyPr>
          <a:lstStyle/>
          <a:p>
            <a:r>
              <a:rPr lang="es-MX" sz="2000" b="1">
                <a:solidFill>
                  <a:srgbClr val="0B87A1"/>
                </a:solidFill>
                <a:latin typeface="Gabriola" panose="04040605051002020D02" pitchFamily="82" charset="0"/>
              </a:rPr>
              <a:t>Objetivos Específicos:</a:t>
            </a:r>
            <a:endParaRPr lang="es-MX" sz="2000" dirty="0">
              <a:solidFill>
                <a:srgbClr val="0B87A1"/>
              </a:solidFill>
            </a:endParaRPr>
          </a:p>
        </p:txBody>
      </p:sp>
      <p:sp>
        <p:nvSpPr>
          <p:cNvPr id="55" name="Rectángulo 54">
            <a:extLst>
              <a:ext uri="{FF2B5EF4-FFF2-40B4-BE49-F238E27FC236}">
                <a16:creationId xmlns:a16="http://schemas.microsoft.com/office/drawing/2014/main" id="{1CF827BE-78B0-4A45-9003-568734A0C230}"/>
              </a:ext>
            </a:extLst>
          </p:cNvPr>
          <p:cNvSpPr/>
          <p:nvPr/>
        </p:nvSpPr>
        <p:spPr>
          <a:xfrm>
            <a:off x="245315" y="906072"/>
            <a:ext cx="2412447" cy="400110"/>
          </a:xfrm>
          <a:prstGeom prst="rect">
            <a:avLst/>
          </a:prstGeom>
        </p:spPr>
        <p:txBody>
          <a:bodyPr wrap="square">
            <a:spAutoFit/>
          </a:bodyPr>
          <a:lstStyle/>
          <a:p>
            <a:r>
              <a:rPr lang="es-MX" sz="2000" b="1" dirty="0">
                <a:solidFill>
                  <a:srgbClr val="0B87A1"/>
                </a:solidFill>
                <a:latin typeface="Gabriola" panose="04040605051002020D02" pitchFamily="82" charset="0"/>
              </a:rPr>
              <a:t>Objetivos General:</a:t>
            </a:r>
            <a:endParaRPr lang="es-MX" sz="2000" dirty="0">
              <a:solidFill>
                <a:srgbClr val="0B87A1"/>
              </a:solidFill>
            </a:endParaRPr>
          </a:p>
        </p:txBody>
      </p:sp>
      <p:pic>
        <p:nvPicPr>
          <p:cNvPr id="2052" name="Picture 4" descr="Resultado de imagen para chavelitas">
            <a:extLst>
              <a:ext uri="{FF2B5EF4-FFF2-40B4-BE49-F238E27FC236}">
                <a16:creationId xmlns:a16="http://schemas.microsoft.com/office/drawing/2014/main" id="{88229AF1-C335-412B-A8BA-677D84F8A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206" y="315086"/>
            <a:ext cx="2290542" cy="171790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6E375D69-C458-4036-9374-E0CE8C9AA5B8}"/>
              </a:ext>
            </a:extLst>
          </p:cNvPr>
          <p:cNvSpPr/>
          <p:nvPr/>
        </p:nvSpPr>
        <p:spPr>
          <a:xfrm>
            <a:off x="270137" y="2736399"/>
            <a:ext cx="7048684" cy="1908215"/>
          </a:xfrm>
          <a:prstGeom prst="rect">
            <a:avLst/>
          </a:prstGeom>
        </p:spPr>
        <p:txBody>
          <a:bodyPr wrap="square">
            <a:spAutoFit/>
          </a:bodyPr>
          <a:lstStyle/>
          <a:p>
            <a:pPr marL="457200" lvl="0" indent="-342900" algn="just">
              <a:spcBef>
                <a:spcPts val="600"/>
              </a:spcBef>
              <a:buClr>
                <a:srgbClr val="D3EBD5"/>
              </a:buClr>
              <a:buSzPts val="1800"/>
              <a:buFont typeface="Titillium Web Light"/>
              <a:buChar char="▪"/>
              <a:tabLst>
                <a:tab pos="457200" algn="l"/>
              </a:tabLst>
            </a:pPr>
            <a:r>
              <a:rPr lang="es-MX" sz="1800" b="1" dirty="0">
                <a:solidFill>
                  <a:srgbClr val="24B2A4"/>
                </a:solidFill>
                <a:latin typeface="Gabriola" panose="04040605051002020D02" pitchFamily="82" charset="0"/>
              </a:rPr>
              <a:t>Aprovechar al máximo los caudales de agua disponible, para lograr un ahorro significativo de recursos en comparación con un sistema tradicional.</a:t>
            </a:r>
          </a:p>
          <a:p>
            <a:pPr marL="457200" lvl="0" indent="-342900" algn="just">
              <a:spcBef>
                <a:spcPts val="600"/>
              </a:spcBef>
              <a:buClr>
                <a:srgbClr val="D3EBD5"/>
              </a:buClr>
              <a:buSzPts val="1800"/>
              <a:buFont typeface="Titillium Web Light"/>
              <a:buChar char="▪"/>
              <a:tabLst>
                <a:tab pos="457200" algn="l"/>
              </a:tabLst>
            </a:pPr>
            <a:r>
              <a:rPr lang="es-MX" sz="1800" b="1" dirty="0">
                <a:solidFill>
                  <a:srgbClr val="24B2A4"/>
                </a:solidFill>
                <a:latin typeface="Gabriola" panose="04040605051002020D02" pitchFamily="82" charset="0"/>
              </a:rPr>
              <a:t>Utilizar sistemas de riego con programación de control automático para asegurar el suministro de agua cuando y en la cantidad que la planta necesite.</a:t>
            </a:r>
          </a:p>
          <a:p>
            <a:pPr marL="457200" lvl="0" indent="-342900" algn="just">
              <a:spcBef>
                <a:spcPts val="600"/>
              </a:spcBef>
              <a:buClr>
                <a:srgbClr val="D3EBD5"/>
              </a:buClr>
              <a:buSzPts val="1800"/>
              <a:buFont typeface="Titillium Web Light"/>
              <a:buChar char="▪"/>
              <a:tabLst>
                <a:tab pos="457200" algn="l"/>
              </a:tabLst>
            </a:pPr>
            <a:r>
              <a:rPr lang="es-MX" sz="1800" b="1" dirty="0">
                <a:solidFill>
                  <a:srgbClr val="24B2A4"/>
                </a:solidFill>
                <a:latin typeface="Gabriola" panose="04040605051002020D02" pitchFamily="82" charset="0"/>
              </a:rPr>
              <a:t>Crear una aplicación móvil que permita al usuario poder acceder en tiempo real a la información del sistema de riego</a:t>
            </a:r>
          </a:p>
        </p:txBody>
      </p:sp>
    </p:spTree>
    <p:extLst>
      <p:ext uri="{BB962C8B-B14F-4D97-AF65-F5344CB8AC3E}">
        <p14:creationId xmlns:p14="http://schemas.microsoft.com/office/powerpoint/2010/main" val="2952198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365881" y="147918"/>
            <a:ext cx="4715792" cy="857400"/>
          </a:xfrm>
          <a:prstGeom prst="rect">
            <a:avLst/>
          </a:prstGeom>
        </p:spPr>
        <p:txBody>
          <a:bodyPr spcFirstLastPara="1" wrap="square" lIns="91425" tIns="91425" rIns="91425" bIns="91425" anchor="b" anchorCtr="0">
            <a:noAutofit/>
          </a:bodyPr>
          <a:lstStyle/>
          <a:p>
            <a:pPr lvl="0"/>
            <a:r>
              <a:rPr lang="es-MX" b="1" dirty="0">
                <a:latin typeface="Gabriola" panose="04040605051002020D02" pitchFamily="82" charset="0"/>
              </a:rPr>
              <a:t>Solución planteada</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4" name="Rectángulo 3">
            <a:extLst>
              <a:ext uri="{FF2B5EF4-FFF2-40B4-BE49-F238E27FC236}">
                <a16:creationId xmlns:a16="http://schemas.microsoft.com/office/drawing/2014/main" id="{8EF0F71F-A44E-47A6-B37B-A69A158B1C0A}"/>
              </a:ext>
            </a:extLst>
          </p:cNvPr>
          <p:cNvSpPr/>
          <p:nvPr/>
        </p:nvSpPr>
        <p:spPr>
          <a:xfrm>
            <a:off x="365881" y="1005318"/>
            <a:ext cx="4356948" cy="2246769"/>
          </a:xfrm>
          <a:prstGeom prst="rect">
            <a:avLst/>
          </a:prstGeom>
        </p:spPr>
        <p:txBody>
          <a:bodyPr wrap="square">
            <a:spAutoFit/>
          </a:bodyPr>
          <a:lstStyle/>
          <a:p>
            <a:pPr algn="just"/>
            <a:r>
              <a:rPr lang="es-MX" sz="2000" b="1" dirty="0">
                <a:solidFill>
                  <a:srgbClr val="24B2A4"/>
                </a:solidFill>
                <a:latin typeface="Gabriola" panose="04040605051002020D02" pitchFamily="82" charset="0"/>
              </a:rPr>
              <a:t>Se propone implementar un sistema de control automático para el riego de flores, detectando las condiciones ideales para este, tales como temperatura, humedad del suelo, y luz solar. Para así aprovechar al máximo los caudales de agua disponibles, reducir el consumo de agua y obtener un mejor cuidado en la plantación.</a:t>
            </a:r>
            <a:endParaRPr lang="es-MX" sz="2000" dirty="0"/>
          </a:p>
        </p:txBody>
      </p:sp>
      <p:pic>
        <p:nvPicPr>
          <p:cNvPr id="6146" name="Picture 2" descr="Resultado de imagen para riego automatico">
            <a:extLst>
              <a:ext uri="{FF2B5EF4-FFF2-40B4-BE49-F238E27FC236}">
                <a16:creationId xmlns:a16="http://schemas.microsoft.com/office/drawing/2014/main" id="{340D4953-9D38-463B-8632-46649CCA9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105" y="2826770"/>
            <a:ext cx="3251880" cy="2168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2" name="Rectángulo 1">
            <a:extLst>
              <a:ext uri="{FF2B5EF4-FFF2-40B4-BE49-F238E27FC236}">
                <a16:creationId xmlns:a16="http://schemas.microsoft.com/office/drawing/2014/main" id="{09DC2E1C-0323-48CC-BD53-1B5BF376DFA8}"/>
              </a:ext>
            </a:extLst>
          </p:cNvPr>
          <p:cNvSpPr/>
          <p:nvPr/>
        </p:nvSpPr>
        <p:spPr>
          <a:xfrm>
            <a:off x="365881" y="269068"/>
            <a:ext cx="7266214" cy="1200329"/>
          </a:xfrm>
          <a:prstGeom prst="rect">
            <a:avLst/>
          </a:prstGeom>
        </p:spPr>
        <p:txBody>
          <a:bodyPr wrap="square">
            <a:spAutoFit/>
          </a:bodyPr>
          <a:lstStyle/>
          <a:p>
            <a:pPr algn="ctr"/>
            <a:r>
              <a:rPr lang="es-MX" sz="3600" b="1" dirty="0">
                <a:solidFill>
                  <a:srgbClr val="0B87A1"/>
                </a:solidFill>
                <a:latin typeface="Gabriola" panose="04040605051002020D02" pitchFamily="82" charset="0"/>
                <a:sym typeface="Dosis ExtraLight"/>
              </a:rPr>
              <a:t>Algoritmo para controlar el tiempo de activación de la bomba </a:t>
            </a:r>
          </a:p>
        </p:txBody>
      </p:sp>
      <p:sp>
        <p:nvSpPr>
          <p:cNvPr id="6" name="Rectángulo 5">
            <a:extLst>
              <a:ext uri="{FF2B5EF4-FFF2-40B4-BE49-F238E27FC236}">
                <a16:creationId xmlns:a16="http://schemas.microsoft.com/office/drawing/2014/main" id="{AA132954-60CB-4289-8238-B053B62FA063}"/>
              </a:ext>
            </a:extLst>
          </p:cNvPr>
          <p:cNvSpPr/>
          <p:nvPr/>
        </p:nvSpPr>
        <p:spPr>
          <a:xfrm>
            <a:off x="1550607" y="1469397"/>
            <a:ext cx="6046319" cy="1323439"/>
          </a:xfrm>
          <a:prstGeom prst="rect">
            <a:avLst/>
          </a:prstGeom>
        </p:spPr>
        <p:txBody>
          <a:bodyPr wrap="square">
            <a:spAutoFit/>
          </a:bodyPr>
          <a:lstStyle/>
          <a:p>
            <a:pPr algn="just"/>
            <a:r>
              <a:rPr lang="es-EC" sz="2000" b="1" dirty="0">
                <a:solidFill>
                  <a:srgbClr val="24B2A4"/>
                </a:solidFill>
                <a:latin typeface="Gabriola" panose="04040605051002020D02" pitchFamily="82" charset="0"/>
              </a:rPr>
              <a:t>Para el algoritmo se utilizará el lenguaje de Arduino, el sistema regará cuando se detecte una combinación de bajos niveles de temperatura en el aire y la humedad en el suelo y dejará de regar cuando esos niveles de temperatura y humedad sean altos.</a:t>
            </a:r>
            <a:endParaRPr lang="es-EC" sz="3600" b="1" dirty="0">
              <a:solidFill>
                <a:srgbClr val="24B2A4"/>
              </a:solidFill>
              <a:latin typeface="Gabriola" panose="04040605051002020D02" pitchFamily="82" charset="0"/>
            </a:endParaRPr>
          </a:p>
        </p:txBody>
      </p:sp>
      <p:pic>
        <p:nvPicPr>
          <p:cNvPr id="5122" name="Picture 2" descr="Resultado de imagen para riego automatico">
            <a:extLst>
              <a:ext uri="{FF2B5EF4-FFF2-40B4-BE49-F238E27FC236}">
                <a16:creationId xmlns:a16="http://schemas.microsoft.com/office/drawing/2014/main" id="{356774A9-1ED8-4C54-903E-9C5D88DA4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860" y="2947150"/>
            <a:ext cx="3426279" cy="192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33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365881" y="29699"/>
            <a:ext cx="6761100" cy="857400"/>
          </a:xfrm>
          <a:prstGeom prst="rect">
            <a:avLst/>
          </a:prstGeom>
        </p:spPr>
        <p:txBody>
          <a:bodyPr spcFirstLastPara="1" wrap="square" lIns="91425" tIns="91425" rIns="91425" bIns="91425" anchor="b" anchorCtr="0">
            <a:noAutofit/>
          </a:bodyPr>
          <a:lstStyle/>
          <a:p>
            <a:r>
              <a:rPr lang="en-US" b="1" dirty="0">
                <a:latin typeface="Gabriola" panose="04040605051002020D02" pitchFamily="82" charset="0"/>
              </a:rPr>
              <a:t>Diagrama </a:t>
            </a:r>
            <a:r>
              <a:rPr lang="es-MX" b="1" dirty="0">
                <a:latin typeface="Gabriola" panose="04040605051002020D02" pitchFamily="82" charset="0"/>
              </a:rPr>
              <a:t>del Circuito </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pic>
        <p:nvPicPr>
          <p:cNvPr id="6" name="Imagen 5">
            <a:extLst>
              <a:ext uri="{FF2B5EF4-FFF2-40B4-BE49-F238E27FC236}">
                <a16:creationId xmlns:a16="http://schemas.microsoft.com/office/drawing/2014/main" id="{300F058B-9C11-412F-9D9F-D94FFA3B7020}"/>
              </a:ext>
            </a:extLst>
          </p:cNvPr>
          <p:cNvPicPr/>
          <p:nvPr/>
        </p:nvPicPr>
        <p:blipFill>
          <a:blip r:embed="rId3">
            <a:extLst>
              <a:ext uri="{28A0092B-C50C-407E-A947-70E740481C1C}">
                <a14:useLocalDpi xmlns:a14="http://schemas.microsoft.com/office/drawing/2010/main" val="0"/>
              </a:ext>
            </a:extLst>
          </a:blip>
          <a:stretch>
            <a:fillRect/>
          </a:stretch>
        </p:blipFill>
        <p:spPr>
          <a:xfrm>
            <a:off x="828650" y="911297"/>
            <a:ext cx="6620363" cy="3808904"/>
          </a:xfrm>
          <a:prstGeom prst="rect">
            <a:avLst/>
          </a:prstGeom>
          <a:ln>
            <a:solidFill>
              <a:schemeClr val="accent1"/>
            </a:solidFill>
          </a:ln>
        </p:spPr>
      </p:pic>
    </p:spTree>
    <p:extLst>
      <p:ext uri="{BB962C8B-B14F-4D97-AF65-F5344CB8AC3E}">
        <p14:creationId xmlns:p14="http://schemas.microsoft.com/office/powerpoint/2010/main" val="1926224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
        <p:nvSpPr>
          <p:cNvPr id="9" name="Google Shape;3870;p18">
            <a:extLst>
              <a:ext uri="{FF2B5EF4-FFF2-40B4-BE49-F238E27FC236}">
                <a16:creationId xmlns:a16="http://schemas.microsoft.com/office/drawing/2014/main" id="{F18AFD75-599C-4C06-85B9-82F40F082D23}"/>
              </a:ext>
            </a:extLst>
          </p:cNvPr>
          <p:cNvSpPr txBox="1">
            <a:spLocks noGrp="1"/>
          </p:cNvSpPr>
          <p:nvPr>
            <p:ph type="title"/>
          </p:nvPr>
        </p:nvSpPr>
        <p:spPr>
          <a:xfrm>
            <a:off x="266343" y="76934"/>
            <a:ext cx="6761100" cy="857400"/>
          </a:xfrm>
          <a:prstGeom prst="rect">
            <a:avLst/>
          </a:prstGeom>
        </p:spPr>
        <p:txBody>
          <a:bodyPr spcFirstLastPara="1" wrap="square" lIns="91425" tIns="91425" rIns="91425" bIns="91425" anchor="b" anchorCtr="0">
            <a:noAutofit/>
          </a:bodyPr>
          <a:lstStyle/>
          <a:p>
            <a:r>
              <a:rPr lang="en-US" b="1" dirty="0">
                <a:latin typeface="Gabriola" panose="04040605051002020D02" pitchFamily="82" charset="0"/>
              </a:rPr>
              <a:t>Diagrama de Despliegue</a:t>
            </a:r>
            <a:endParaRPr b="1" dirty="0">
              <a:latin typeface="Gabriola" panose="04040605051002020D02" pitchFamily="82" charset="0"/>
            </a:endParaRPr>
          </a:p>
        </p:txBody>
      </p:sp>
      <p:pic>
        <p:nvPicPr>
          <p:cNvPr id="5" name="Imagen 4">
            <a:extLst>
              <a:ext uri="{FF2B5EF4-FFF2-40B4-BE49-F238E27FC236}">
                <a16:creationId xmlns:a16="http://schemas.microsoft.com/office/drawing/2014/main" id="{87655591-613A-4C6D-9F1F-278271BACD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09457" y="963606"/>
            <a:ext cx="5612130" cy="3822700"/>
          </a:xfrm>
          <a:prstGeom prst="rect">
            <a:avLst/>
          </a:prstGeom>
          <a:noFill/>
          <a:ln>
            <a:noFill/>
          </a:ln>
        </p:spPr>
      </p:pic>
    </p:spTree>
    <p:extLst>
      <p:ext uri="{BB962C8B-B14F-4D97-AF65-F5344CB8AC3E}">
        <p14:creationId xmlns:p14="http://schemas.microsoft.com/office/powerpoint/2010/main" val="329479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1378F9-D643-4A0E-8581-0C1020FEC04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6" name="Imagen 40">
            <a:extLst>
              <a:ext uri="{FF2B5EF4-FFF2-40B4-BE49-F238E27FC236}">
                <a16:creationId xmlns:a16="http://schemas.microsoft.com/office/drawing/2014/main" id="{A945D717-F076-4F77-A058-A6A67ACAAB3D}"/>
              </a:ext>
            </a:extLst>
          </p:cNvPr>
          <p:cNvPicPr/>
          <p:nvPr/>
        </p:nvPicPr>
        <p:blipFill rotWithShape="1">
          <a:blip r:embed="rId2" cstate="print">
            <a:extLst>
              <a:ext uri="{28A0092B-C50C-407E-A947-70E740481C1C}">
                <a14:useLocalDpi xmlns:a14="http://schemas.microsoft.com/office/drawing/2010/main" val="0"/>
              </a:ext>
            </a:extLst>
          </a:blip>
          <a:srcRect l="254" t="7669" r="1654" b="23502"/>
          <a:stretch/>
        </p:blipFill>
        <p:spPr bwMode="auto">
          <a:xfrm>
            <a:off x="886047" y="1446027"/>
            <a:ext cx="6904073" cy="3154326"/>
          </a:xfrm>
          <a:prstGeom prst="rect">
            <a:avLst/>
          </a:prstGeom>
          <a:noFill/>
          <a:ln>
            <a:noFill/>
          </a:ln>
        </p:spPr>
      </p:pic>
      <p:sp>
        <p:nvSpPr>
          <p:cNvPr id="7" name="Google Shape;3870;p18">
            <a:extLst>
              <a:ext uri="{FF2B5EF4-FFF2-40B4-BE49-F238E27FC236}">
                <a16:creationId xmlns:a16="http://schemas.microsoft.com/office/drawing/2014/main" id="{2447D74D-C6EC-4557-8080-1B38BC71F0A6}"/>
              </a:ext>
            </a:extLst>
          </p:cNvPr>
          <p:cNvSpPr txBox="1">
            <a:spLocks noGrp="1"/>
          </p:cNvSpPr>
          <p:nvPr>
            <p:ph type="title"/>
          </p:nvPr>
        </p:nvSpPr>
        <p:spPr>
          <a:xfrm>
            <a:off x="266343" y="76934"/>
            <a:ext cx="6761100" cy="857400"/>
          </a:xfrm>
          <a:prstGeom prst="rect">
            <a:avLst/>
          </a:prstGeom>
        </p:spPr>
        <p:txBody>
          <a:bodyPr spcFirstLastPara="1" wrap="square" lIns="91425" tIns="91425" rIns="91425" bIns="91425" anchor="b" anchorCtr="0">
            <a:noAutofit/>
          </a:bodyPr>
          <a:lstStyle/>
          <a:p>
            <a:r>
              <a:rPr lang="en-US" b="1" dirty="0" err="1">
                <a:latin typeface="Gabriola" panose="04040605051002020D02" pitchFamily="82" charset="0"/>
              </a:rPr>
              <a:t>Creacion</a:t>
            </a:r>
            <a:r>
              <a:rPr lang="en-US" b="1" dirty="0">
                <a:latin typeface="Gabriola" panose="04040605051002020D02" pitchFamily="82" charset="0"/>
              </a:rPr>
              <a:t> de Base de </a:t>
            </a:r>
            <a:r>
              <a:rPr lang="en-US" b="1" dirty="0" err="1">
                <a:latin typeface="Gabriola" panose="04040605051002020D02" pitchFamily="82" charset="0"/>
              </a:rPr>
              <a:t>Datos</a:t>
            </a:r>
            <a:endParaRPr b="1" dirty="0">
              <a:latin typeface="Gabriola" panose="04040605051002020D02" pitchFamily="82" charset="0"/>
            </a:endParaRPr>
          </a:p>
        </p:txBody>
      </p:sp>
    </p:spTree>
    <p:extLst>
      <p:ext uri="{BB962C8B-B14F-4D97-AF65-F5344CB8AC3E}">
        <p14:creationId xmlns:p14="http://schemas.microsoft.com/office/powerpoint/2010/main" val="1836514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4B60AA-B491-4D52-9801-625C5703DA0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6" name="Imagen 201">
            <a:extLst>
              <a:ext uri="{FF2B5EF4-FFF2-40B4-BE49-F238E27FC236}">
                <a16:creationId xmlns:a16="http://schemas.microsoft.com/office/drawing/2014/main" id="{C3290BC3-648D-4D6D-BDF8-46358BBE0FA7}"/>
              </a:ext>
            </a:extLst>
          </p:cNvPr>
          <p:cNvPicPr/>
          <p:nvPr/>
        </p:nvPicPr>
        <p:blipFill>
          <a:blip r:embed="rId2"/>
          <a:stretch>
            <a:fillRect/>
          </a:stretch>
        </p:blipFill>
        <p:spPr>
          <a:xfrm>
            <a:off x="1554058" y="1747966"/>
            <a:ext cx="5300397" cy="2972235"/>
          </a:xfrm>
          <a:prstGeom prst="rect">
            <a:avLst/>
          </a:prstGeom>
        </p:spPr>
      </p:pic>
      <p:sp>
        <p:nvSpPr>
          <p:cNvPr id="7" name="Google Shape;3870;p18">
            <a:extLst>
              <a:ext uri="{FF2B5EF4-FFF2-40B4-BE49-F238E27FC236}">
                <a16:creationId xmlns:a16="http://schemas.microsoft.com/office/drawing/2014/main" id="{0D9EAD84-72BD-42CC-88BD-E17D05052B60}"/>
              </a:ext>
            </a:extLst>
          </p:cNvPr>
          <p:cNvSpPr txBox="1">
            <a:spLocks noGrp="1"/>
          </p:cNvSpPr>
          <p:nvPr>
            <p:ph type="title"/>
          </p:nvPr>
        </p:nvSpPr>
        <p:spPr>
          <a:xfrm>
            <a:off x="266343" y="76934"/>
            <a:ext cx="6761100" cy="857400"/>
          </a:xfrm>
          <a:prstGeom prst="rect">
            <a:avLst/>
          </a:prstGeom>
        </p:spPr>
        <p:txBody>
          <a:bodyPr spcFirstLastPara="1" wrap="square" lIns="91425" tIns="91425" rIns="91425" bIns="91425" anchor="b" anchorCtr="0">
            <a:noAutofit/>
          </a:bodyPr>
          <a:lstStyle/>
          <a:p>
            <a:r>
              <a:rPr lang="en-US" b="1" dirty="0" err="1">
                <a:latin typeface="Gabriola" panose="04040605051002020D02" pitchFamily="82" charset="0"/>
              </a:rPr>
              <a:t>Prototipo</a:t>
            </a:r>
            <a:r>
              <a:rPr lang="en-US" b="1" dirty="0">
                <a:latin typeface="Gabriola" panose="04040605051002020D02" pitchFamily="82" charset="0"/>
              </a:rPr>
              <a:t> final</a:t>
            </a:r>
            <a:endParaRPr b="1" dirty="0">
              <a:latin typeface="Gabriola" panose="04040605051002020D02" pitchFamily="82" charset="0"/>
            </a:endParaRPr>
          </a:p>
        </p:txBody>
      </p:sp>
    </p:spTree>
    <p:extLst>
      <p:ext uri="{BB962C8B-B14F-4D97-AF65-F5344CB8AC3E}">
        <p14:creationId xmlns:p14="http://schemas.microsoft.com/office/powerpoint/2010/main" val="1923476158"/>
      </p:ext>
    </p:extLst>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647</Words>
  <Application>Microsoft Office PowerPoint</Application>
  <PresentationFormat>Presentación en pantalla (16:9)</PresentationFormat>
  <Paragraphs>128</Paragraphs>
  <Slides>15</Slides>
  <Notes>10</Notes>
  <HiddenSlides>0</HiddenSlides>
  <MMClips>4</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15</vt:i4>
      </vt:variant>
    </vt:vector>
  </HeadingPairs>
  <TitlesOfParts>
    <vt:vector size="25" baseType="lpstr">
      <vt:lpstr>Arial</vt:lpstr>
      <vt:lpstr>Times New Roman</vt:lpstr>
      <vt:lpstr>Dosis ExtraLight</vt:lpstr>
      <vt:lpstr>Calibri</vt:lpstr>
      <vt:lpstr>Titillium Web Light</vt:lpstr>
      <vt:lpstr>Gabriola</vt:lpstr>
      <vt:lpstr>Segoe UI Emoji</vt:lpstr>
      <vt:lpstr>Symbol</vt:lpstr>
      <vt:lpstr>Harrington</vt:lpstr>
      <vt:lpstr>Mowbray template</vt:lpstr>
      <vt:lpstr>ESCUELA SUPERIOR POLITECNICA DEL LITORAL</vt:lpstr>
      <vt:lpstr>Introducción</vt:lpstr>
      <vt:lpstr>Objetivos:</vt:lpstr>
      <vt:lpstr>Solución planteada</vt:lpstr>
      <vt:lpstr>Presentación de PowerPoint</vt:lpstr>
      <vt:lpstr>Diagrama del Circuito </vt:lpstr>
      <vt:lpstr>Diagrama de Despliegue</vt:lpstr>
      <vt:lpstr>Creacion de Base de Datos</vt:lpstr>
      <vt:lpstr>Prototipo final</vt:lpstr>
      <vt:lpstr>Presupuesto </vt:lpstr>
      <vt:lpstr>Prueba de funcionamiento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Yovana</dc:creator>
  <cp:lastModifiedBy>Maria Del Cisne Feijoo Jaramillo</cp:lastModifiedBy>
  <cp:revision>53</cp:revision>
  <dcterms:modified xsi:type="dcterms:W3CDTF">2019-08-24T18:31:52Z</dcterms:modified>
</cp:coreProperties>
</file>